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722" r:id="rId3"/>
    <p:sldMasterId id="2147483735" r:id="rId4"/>
  </p:sldMasterIdLst>
  <p:notesMasterIdLst>
    <p:notesMasterId r:id="rId134"/>
  </p:notesMasterIdLst>
  <p:sldIdLst>
    <p:sldId id="2358" r:id="rId5"/>
    <p:sldId id="2393" r:id="rId6"/>
    <p:sldId id="2395" r:id="rId7"/>
    <p:sldId id="2392" r:id="rId8"/>
    <p:sldId id="2419" r:id="rId9"/>
    <p:sldId id="2394" r:id="rId10"/>
    <p:sldId id="2397" r:id="rId11"/>
    <p:sldId id="2398" r:id="rId12"/>
    <p:sldId id="2399" r:id="rId13"/>
    <p:sldId id="2400" r:id="rId14"/>
    <p:sldId id="2401" r:id="rId15"/>
    <p:sldId id="2402" r:id="rId16"/>
    <p:sldId id="2404" r:id="rId17"/>
    <p:sldId id="2407" r:id="rId18"/>
    <p:sldId id="2405" r:id="rId19"/>
    <p:sldId id="2359" r:id="rId20"/>
    <p:sldId id="2409" r:id="rId21"/>
    <p:sldId id="2411" r:id="rId22"/>
    <p:sldId id="2410" r:id="rId23"/>
    <p:sldId id="2412" r:id="rId24"/>
    <p:sldId id="2455" r:id="rId25"/>
    <p:sldId id="2456" r:id="rId26"/>
    <p:sldId id="2413" r:id="rId27"/>
    <p:sldId id="2414" r:id="rId28"/>
    <p:sldId id="2417" r:id="rId29"/>
    <p:sldId id="2463" r:id="rId30"/>
    <p:sldId id="2464" r:id="rId31"/>
    <p:sldId id="2418" r:id="rId32"/>
    <p:sldId id="2232" r:id="rId33"/>
    <p:sldId id="2415" r:id="rId34"/>
    <p:sldId id="2416" r:id="rId35"/>
    <p:sldId id="2420" r:id="rId36"/>
    <p:sldId id="2421" r:id="rId37"/>
    <p:sldId id="2422" r:id="rId38"/>
    <p:sldId id="2423" r:id="rId39"/>
    <p:sldId id="2426" r:id="rId40"/>
    <p:sldId id="2433" r:id="rId41"/>
    <p:sldId id="2425" r:id="rId42"/>
    <p:sldId id="2408" r:id="rId43"/>
    <p:sldId id="2427" r:id="rId44"/>
    <p:sldId id="2429" r:id="rId45"/>
    <p:sldId id="2430" r:id="rId46"/>
    <p:sldId id="2431" r:id="rId47"/>
    <p:sldId id="2432" r:id="rId48"/>
    <p:sldId id="2424" r:id="rId49"/>
    <p:sldId id="2428" r:id="rId50"/>
    <p:sldId id="2434" r:id="rId51"/>
    <p:sldId id="2435" r:id="rId52"/>
    <p:sldId id="2439" r:id="rId53"/>
    <p:sldId id="2437" r:id="rId54"/>
    <p:sldId id="2438" r:id="rId55"/>
    <p:sldId id="2436" r:id="rId56"/>
    <p:sldId id="2440" r:id="rId57"/>
    <p:sldId id="2441" r:id="rId58"/>
    <p:sldId id="2442" r:id="rId59"/>
    <p:sldId id="2443" r:id="rId60"/>
    <p:sldId id="2444" r:id="rId61"/>
    <p:sldId id="2445" r:id="rId62"/>
    <p:sldId id="2446" r:id="rId63"/>
    <p:sldId id="2447" r:id="rId64"/>
    <p:sldId id="2448" r:id="rId65"/>
    <p:sldId id="2449" r:id="rId66"/>
    <p:sldId id="2450" r:id="rId67"/>
    <p:sldId id="2451" r:id="rId68"/>
    <p:sldId id="2452" r:id="rId69"/>
    <p:sldId id="2458" r:id="rId70"/>
    <p:sldId id="2465" r:id="rId71"/>
    <p:sldId id="2466" r:id="rId72"/>
    <p:sldId id="2467" r:id="rId73"/>
    <p:sldId id="2453" r:id="rId74"/>
    <p:sldId id="2454" r:id="rId75"/>
    <p:sldId id="2459" r:id="rId76"/>
    <p:sldId id="2460" r:id="rId77"/>
    <p:sldId id="2377" r:id="rId78"/>
    <p:sldId id="2462" r:id="rId79"/>
    <p:sldId id="2386" r:id="rId80"/>
    <p:sldId id="2387" r:id="rId81"/>
    <p:sldId id="2388" r:id="rId82"/>
    <p:sldId id="2389" r:id="rId83"/>
    <p:sldId id="2390" r:id="rId84"/>
    <p:sldId id="2469" r:id="rId85"/>
    <p:sldId id="2470" r:id="rId86"/>
    <p:sldId id="2457" r:id="rId87"/>
    <p:sldId id="2242" r:id="rId88"/>
    <p:sldId id="2243" r:id="rId89"/>
    <p:sldId id="2244" r:id="rId90"/>
    <p:sldId id="2245" r:id="rId91"/>
    <p:sldId id="2246" r:id="rId92"/>
    <p:sldId id="2247" r:id="rId93"/>
    <p:sldId id="2248" r:id="rId94"/>
    <p:sldId id="2468" r:id="rId95"/>
    <p:sldId id="2471" r:id="rId96"/>
    <p:sldId id="2474" r:id="rId97"/>
    <p:sldId id="2472" r:id="rId98"/>
    <p:sldId id="2473" r:id="rId99"/>
    <p:sldId id="2475" r:id="rId100"/>
    <p:sldId id="2476" r:id="rId101"/>
    <p:sldId id="1206" r:id="rId102"/>
    <p:sldId id="1207" r:id="rId103"/>
    <p:sldId id="1208" r:id="rId104"/>
    <p:sldId id="1209" r:id="rId105"/>
    <p:sldId id="1210" r:id="rId106"/>
    <p:sldId id="1211" r:id="rId107"/>
    <p:sldId id="1241" r:id="rId108"/>
    <p:sldId id="1240" r:id="rId109"/>
    <p:sldId id="1242" r:id="rId110"/>
    <p:sldId id="1245" r:id="rId111"/>
    <p:sldId id="1243" r:id="rId112"/>
    <p:sldId id="1246" r:id="rId113"/>
    <p:sldId id="1244" r:id="rId114"/>
    <p:sldId id="1215" r:id="rId115"/>
    <p:sldId id="1213" r:id="rId116"/>
    <p:sldId id="1214" r:id="rId117"/>
    <p:sldId id="1212" r:id="rId118"/>
    <p:sldId id="1236" r:id="rId119"/>
    <p:sldId id="1237" r:id="rId120"/>
    <p:sldId id="1239" r:id="rId121"/>
    <p:sldId id="1238" r:id="rId122"/>
    <p:sldId id="1217" r:id="rId123"/>
    <p:sldId id="1218" r:id="rId124"/>
    <p:sldId id="1219" r:id="rId125"/>
    <p:sldId id="1220" r:id="rId126"/>
    <p:sldId id="1221" r:id="rId127"/>
    <p:sldId id="1222" r:id="rId128"/>
    <p:sldId id="1223" r:id="rId129"/>
    <p:sldId id="1224" r:id="rId130"/>
    <p:sldId id="1225" r:id="rId131"/>
    <p:sldId id="1226" r:id="rId132"/>
    <p:sldId id="1022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 autoAdjust="0"/>
    <p:restoredTop sz="92524" autoAdjust="0"/>
  </p:normalViewPr>
  <p:slideViewPr>
    <p:cSldViewPr snapToGrid="0">
      <p:cViewPr varScale="1">
        <p:scale>
          <a:sx n="51" d="100"/>
          <a:sy n="51" d="100"/>
        </p:scale>
        <p:origin x="867" y="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A01B5-E023-41DC-8FB0-2D7B06046B21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BA5B0-74CE-4392-8BDB-C99BE3397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92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538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556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339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964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10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86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519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414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306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967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52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343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011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999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74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123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05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43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76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021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848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202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C1005-B323-4A04-B0D1-DB577C3C2E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116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680"/>
            <a:ext cx="11061895" cy="384175"/>
          </a:xfrm>
          <a:prstGeom prst="rect">
            <a:avLst/>
          </a:prstGeom>
        </p:spPr>
        <p:txBody>
          <a:bodyPr lIns="91128" tIns="45564" rIns="91128" bIns="45564" anchor="b" anchorCtr="0">
            <a:noAutofit/>
          </a:bodyPr>
          <a:lstStyle>
            <a:lvl1pPr marL="0" indent="0" algn="l">
              <a:buNone/>
              <a:defRPr sz="1865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5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7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677"/>
            <a:ext cx="11061895" cy="384175"/>
          </a:xfrm>
          <a:prstGeom prst="rect">
            <a:avLst/>
          </a:prstGeom>
        </p:spPr>
        <p:txBody>
          <a:bodyPr lIns="91128" tIns="45564" rIns="91128" bIns="45564"/>
          <a:lstStyle>
            <a:lvl1pPr marL="0" indent="0" algn="l">
              <a:buFontTx/>
              <a:buNone/>
              <a:defRPr lang="en-US" sz="1865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674"/>
            <a:ext cx="11061895" cy="384175"/>
          </a:xfrm>
          <a:prstGeom prst="rect">
            <a:avLst/>
          </a:prstGeom>
        </p:spPr>
        <p:txBody>
          <a:bodyPr lIns="91128" tIns="45564" rIns="91128" bIns="45564"/>
          <a:lstStyle>
            <a:lvl1pPr marL="0" indent="0" algn="l">
              <a:buFontTx/>
              <a:buNone/>
              <a:defRPr lang="en-US" sz="1865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31" y="4281951"/>
            <a:ext cx="11070167" cy="398668"/>
          </a:xfrm>
          <a:prstGeom prst="rect">
            <a:avLst/>
          </a:prstGeom>
        </p:spPr>
        <p:txBody>
          <a:bodyPr lIns="91128" tIns="45564" rIns="91128" bIns="45564"/>
          <a:lstStyle>
            <a:lvl1pPr marL="0" indent="0">
              <a:buFont typeface="Arial" panose="020B0604020202020204" pitchFamily="34" charset="0"/>
              <a:buNone/>
              <a:defRPr sz="2931" baseline="0">
                <a:solidFill>
                  <a:srgbClr val="FFFFFE"/>
                </a:solidFill>
                <a:latin typeface="+mj-lt"/>
              </a:defRPr>
            </a:lvl1pPr>
            <a:lvl2pPr marL="404816" indent="0">
              <a:buNone/>
              <a:defRPr/>
            </a:lvl2pPr>
            <a:lvl3pPr marL="567586" indent="0">
              <a:buNone/>
              <a:defRPr/>
            </a:lvl3pPr>
            <a:lvl4pPr marL="686223" indent="0">
              <a:buNone/>
              <a:defRPr/>
            </a:lvl4pPr>
            <a:lvl5pPr marL="798442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70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27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367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224" indent="-298113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4929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6567" indent="-287540">
              <a:lnSpc>
                <a:spcPct val="95000"/>
              </a:lnSpc>
              <a:spcBef>
                <a:spcPts val="599"/>
              </a:spcBef>
              <a:buClr>
                <a:schemeClr val="tx1"/>
              </a:buClr>
              <a:buSzPct val="80000"/>
              <a:buFont typeface="Arial"/>
              <a:buChar char="•"/>
              <a:defRPr sz="2398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5822" indent="-228342">
              <a:buClr>
                <a:schemeClr val="tx1"/>
              </a:buClr>
              <a:buSzPct val="80000"/>
              <a:buFont typeface="Arial"/>
              <a:buChar char="•"/>
              <a:defRPr sz="2131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3590" indent="-228342">
              <a:buClr>
                <a:schemeClr val="tx1"/>
              </a:buClr>
              <a:buSzPct val="80000"/>
              <a:buFont typeface="Arial"/>
              <a:buChar char="•"/>
              <a:defRPr sz="1865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1932" indent="-224113">
              <a:buClr>
                <a:schemeClr val="tx1"/>
              </a:buClr>
              <a:buSzPct val="80000"/>
              <a:buFont typeface="Arial"/>
              <a:buChar char="•"/>
              <a:defRPr sz="1599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93870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5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568" marR="0" indent="-380568" algn="ctr" defTabSz="6089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4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82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20"/>
            <a:ext cx="479555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799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75488" y="207435"/>
            <a:ext cx="11350752" cy="579966"/>
          </a:xfrm>
        </p:spPr>
        <p:txBody>
          <a:bodyPr/>
          <a:lstStyle>
            <a:lvl1pPr marL="8327" indent="-8327" algn="l" defTabSz="609036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730" b="0" kern="120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97728822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>
          <a:gsLst>
            <a:gs pos="0">
              <a:srgbClr val="049FD9"/>
            </a:gs>
            <a:gs pos="100000">
              <a:srgbClr val="004BA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7" y="431800"/>
            <a:ext cx="1255184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5" b="0" i="0">
                <a:solidFill>
                  <a:srgbClr val="FFFFFE"/>
                </a:solidFill>
                <a:latin typeface="Calibri Regular" charset="0"/>
                <a:cs typeface="CiscoSans"/>
              </a:defRPr>
            </a:lvl1pPr>
            <a:lvl2pPr marL="456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5" b="0" i="0" kern="1200" dirty="0" smtClean="0">
                <a:solidFill>
                  <a:srgbClr val="FFFFFE"/>
                </a:solidFill>
                <a:latin typeface="Calibri Regular" charset="0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625995" y="569758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5" b="0" i="0" kern="1200" dirty="0" smtClean="0">
                <a:solidFill>
                  <a:srgbClr val="FFFFFE"/>
                </a:solidFill>
                <a:latin typeface="Calibri Regular" charset="0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998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725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1" b="0" i="0" baseline="0">
                <a:solidFill>
                  <a:srgbClr val="FFFFFE"/>
                </a:solidFill>
                <a:latin typeface="Calibri Regular" charset="0"/>
              </a:defRPr>
            </a:lvl1pPr>
            <a:lvl2pPr marL="405999" indent="0">
              <a:buNone/>
              <a:defRPr/>
            </a:lvl2pPr>
            <a:lvl3pPr marL="569341" indent="0">
              <a:buNone/>
              <a:defRPr/>
            </a:lvl3pPr>
            <a:lvl4pPr marL="688288" indent="0">
              <a:buNone/>
              <a:defRPr/>
            </a:lvl4pPr>
            <a:lvl5pPr marL="80088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67687" y="3519970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27" b="0" i="0" spc="0" baseline="0">
                <a:solidFill>
                  <a:srgbClr val="FFFFFE"/>
                </a:solidFill>
                <a:latin typeface="Calibri Regular" charset="0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50865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555" y="4279401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913485" rtl="0" eaLnBrk="1" latinLnBrk="0" hangingPunct="1">
              <a:lnSpc>
                <a:spcPct val="95000"/>
              </a:lnSpc>
              <a:spcBef>
                <a:spcPts val="1439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398" b="0" i="0" kern="1200" baseline="0" dirty="0">
                <a:solidFill>
                  <a:schemeClr val="tx1"/>
                </a:solidFill>
                <a:latin typeface="Calibri Regular" charset="0"/>
                <a:ea typeface="+mn-ea"/>
                <a:cs typeface="+mn-cs"/>
              </a:defRPr>
            </a:lvl1pPr>
            <a:lvl2pPr marL="456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702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913485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27" b="0" i="0" kern="1200" spc="0" baseline="0" dirty="0">
                <a:solidFill>
                  <a:schemeClr val="tx2"/>
                </a:solidFill>
                <a:latin typeface="Calibri Regular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7" y="1917702"/>
            <a:ext cx="3568700" cy="288925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Calibri Regular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45430668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049FD9"/>
            </a:gs>
            <a:gs pos="100000">
              <a:srgbClr val="004B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11357986" y="6324080"/>
            <a:ext cx="287509" cy="2058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39" tIns="41018" rIns="82039" bIns="41018" anchor="b">
            <a:spAutoFit/>
          </a:bodyPr>
          <a:lstStyle/>
          <a:p>
            <a:pPr algn="r" defTabSz="813572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799" b="0" i="0">
                <a:solidFill>
                  <a:schemeClr val="bg1">
                    <a:alpha val="60000"/>
                  </a:schemeClr>
                </a:solidFill>
                <a:latin typeface="Calibri Regular" charset="0"/>
                <a:ea typeface="+mn-ea"/>
                <a:cs typeface="CiscoSans Thin"/>
              </a:rPr>
              <a:pPr algn="r" defTabSz="81357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 b="0" i="0" dirty="0">
              <a:solidFill>
                <a:schemeClr val="bg1">
                  <a:alpha val="60000"/>
                </a:schemeClr>
              </a:solidFill>
              <a:latin typeface="Calibri Regular" charset="0"/>
              <a:ea typeface="+mn-ea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7823344" y="6322408"/>
            <a:ext cx="3544024" cy="20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39" tIns="41018" rIns="82039" bIns="41018" anchor="b">
            <a:spAutoFit/>
          </a:bodyPr>
          <a:lstStyle/>
          <a:p>
            <a:pPr defTabSz="813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9" b="0" i="0" dirty="0">
                <a:solidFill>
                  <a:schemeClr val="bg1">
                    <a:alpha val="60000"/>
                  </a:schemeClr>
                </a:solidFill>
                <a:latin typeface="Calibri Regular" charset="0"/>
                <a:ea typeface="+mn-ea"/>
                <a:cs typeface="CiscoSans Thin"/>
              </a:rPr>
              <a:t>© 2016</a:t>
            </a:r>
            <a:r>
              <a:rPr lang="en-US" sz="799" b="0" i="0" baseline="0" dirty="0">
                <a:solidFill>
                  <a:schemeClr val="bg1">
                    <a:alpha val="60000"/>
                  </a:schemeClr>
                </a:solidFill>
                <a:latin typeface="Calibri Regular" charset="0"/>
                <a:ea typeface="+mn-ea"/>
                <a:cs typeface="CiscoSans Thin"/>
              </a:rPr>
              <a:t> </a:t>
            </a:r>
            <a:r>
              <a:rPr lang="en-US" sz="799" b="0" i="0" dirty="0">
                <a:solidFill>
                  <a:schemeClr val="bg1">
                    <a:alpha val="60000"/>
                  </a:schemeClr>
                </a:solidFill>
                <a:latin typeface="Calibri Regular" charset="0"/>
                <a:ea typeface="+mn-ea"/>
                <a:cs typeface="CiscoSans Thin"/>
              </a:rPr>
              <a:t> Cisco and/or its affiliates. All rights reserved.   Cisco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5233" y="1220546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28" b="0" i="0" spc="0" baseline="0">
                <a:solidFill>
                  <a:schemeClr val="bg1"/>
                </a:solidFill>
                <a:latin typeface="Calibri Regular" charset="0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41515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6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28" b="0" i="0" spc="0" baseline="0">
                <a:solidFill>
                  <a:schemeClr val="bg1"/>
                </a:solidFill>
                <a:latin typeface="Calibri Regular" charset="0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357986" y="6324080"/>
            <a:ext cx="287509" cy="2058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39" tIns="41018" rIns="82039" bIns="41018" anchor="b">
            <a:spAutoFit/>
          </a:bodyPr>
          <a:lstStyle/>
          <a:p>
            <a:pPr algn="r" defTabSz="813572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99" b="0" i="0">
                <a:solidFill>
                  <a:schemeClr val="bg1">
                    <a:alpha val="60000"/>
                  </a:schemeClr>
                </a:solidFill>
                <a:latin typeface="Calibri Regular" charset="0"/>
                <a:ea typeface="+mn-ea"/>
                <a:cs typeface="CiscoSans Thin"/>
              </a:rPr>
              <a:pPr algn="r" defTabSz="81357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 b="0" i="0" dirty="0">
              <a:solidFill>
                <a:schemeClr val="bg1">
                  <a:alpha val="60000"/>
                </a:schemeClr>
              </a:solidFill>
              <a:latin typeface="Calibri Regular" charset="0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7823344" y="6322408"/>
            <a:ext cx="3544024" cy="20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39" tIns="41018" rIns="82039" bIns="41018" anchor="b">
            <a:spAutoFit/>
          </a:bodyPr>
          <a:lstStyle/>
          <a:p>
            <a:pPr defTabSz="813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9" b="0" i="0" dirty="0">
                <a:solidFill>
                  <a:schemeClr val="bg1">
                    <a:alpha val="60000"/>
                  </a:schemeClr>
                </a:solidFill>
                <a:latin typeface="Calibri Regular" charset="0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406083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5233" y="1220546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28" b="0" i="0" spc="0" baseline="0">
                <a:solidFill>
                  <a:schemeClr val="tx2"/>
                </a:solidFill>
                <a:latin typeface="Calibri Regular" charset="0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0841604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5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568" marR="0" indent="-380568" algn="ctr" defTabSz="6089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24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224" indent="-298113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492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 marL="676567" indent="-287540">
              <a:lnSpc>
                <a:spcPct val="95000"/>
              </a:lnSpc>
              <a:spcBef>
                <a:spcPts val="599"/>
              </a:spcBef>
              <a:buClr>
                <a:schemeClr val="tx1"/>
              </a:buClr>
              <a:buSzPct val="80000"/>
              <a:buFont typeface="Arial"/>
              <a:buChar char="•"/>
              <a:defRPr sz="2398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5822" indent="-228342">
              <a:buClr>
                <a:schemeClr val="tx1"/>
              </a:buClr>
              <a:buSzPct val="80000"/>
              <a:buFont typeface="Arial"/>
              <a:buChar char="•"/>
              <a:defRPr sz="2131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3590" indent="-228342">
              <a:buClr>
                <a:schemeClr val="tx1"/>
              </a:buClr>
              <a:buSzPct val="80000"/>
              <a:buFont typeface="Arial"/>
              <a:buChar char="•"/>
              <a:defRPr sz="1865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1932" indent="-224113">
              <a:buClr>
                <a:schemeClr val="tx1"/>
              </a:buClr>
              <a:buSzPct val="80000"/>
              <a:buFont typeface="Arial"/>
              <a:buChar char="•"/>
              <a:defRPr sz="1599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67820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9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132" tIns="45566" rIns="91132" bIns="45566" numCol="1" anchor="ctr" anchorCtr="0" compatLnSpc="1">
            <a:prstTxWarp prst="textNoShape">
              <a:avLst/>
            </a:prstTxWarp>
          </a:bodyPr>
          <a:lstStyle>
            <a:lvl1pPr>
              <a:defRPr lang="en-GB" sz="4796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789054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11" indent="0">
              <a:lnSpc>
                <a:spcPct val="95000"/>
              </a:lnSpc>
              <a:spcBef>
                <a:spcPts val="1479"/>
              </a:spcBef>
              <a:buClr>
                <a:schemeClr val="tx1"/>
              </a:buClr>
              <a:buSzPct val="80000"/>
              <a:buFont typeface="Arial"/>
              <a:buNone/>
              <a:defRPr sz="492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 marL="389026" indent="0">
              <a:lnSpc>
                <a:spcPct val="95000"/>
              </a:lnSpc>
              <a:spcBef>
                <a:spcPts val="599"/>
              </a:spcBef>
              <a:buClr>
                <a:schemeClr val="tx1"/>
              </a:buClr>
              <a:buSzPct val="80000"/>
              <a:buFont typeface="Arial"/>
              <a:buNone/>
              <a:defRPr sz="2398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7480" indent="0">
              <a:buClr>
                <a:schemeClr val="tx1"/>
              </a:buClr>
              <a:buSzPct val="80000"/>
              <a:buFont typeface="Arial"/>
              <a:buNone/>
              <a:defRPr sz="2131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248" indent="0">
              <a:buClr>
                <a:schemeClr val="tx1"/>
              </a:buClr>
              <a:buSzPct val="80000"/>
              <a:buFont typeface="Arial"/>
              <a:buNone/>
              <a:defRPr sz="1865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7819" indent="0">
              <a:buClr>
                <a:schemeClr val="tx1"/>
              </a:buClr>
              <a:buSzPct val="80000"/>
              <a:buFont typeface="Arial"/>
              <a:buNone/>
              <a:defRPr sz="1599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59155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549" y="1194134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11" indent="0">
              <a:lnSpc>
                <a:spcPct val="95000"/>
              </a:lnSpc>
              <a:spcBef>
                <a:spcPts val="1479"/>
              </a:spcBef>
              <a:buClr>
                <a:schemeClr val="tx1"/>
              </a:buClr>
              <a:buSzPct val="80000"/>
              <a:buFont typeface="Arial"/>
              <a:buNone/>
              <a:defRPr sz="492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 marL="389026" indent="0">
              <a:lnSpc>
                <a:spcPct val="95000"/>
              </a:lnSpc>
              <a:spcBef>
                <a:spcPts val="599"/>
              </a:spcBef>
              <a:buClr>
                <a:schemeClr val="tx1"/>
              </a:buClr>
              <a:buSzPct val="80000"/>
              <a:buFont typeface="Arial"/>
              <a:buNone/>
              <a:defRPr sz="2398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7480" indent="0">
              <a:buClr>
                <a:schemeClr val="tx1"/>
              </a:buClr>
              <a:buSzPct val="80000"/>
              <a:buFont typeface="Arial"/>
              <a:buNone/>
              <a:defRPr sz="2131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248" indent="0">
              <a:buClr>
                <a:schemeClr val="tx1"/>
              </a:buClr>
              <a:buSzPct val="80000"/>
              <a:buFont typeface="Arial"/>
              <a:buNone/>
              <a:defRPr sz="1865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7819" indent="0">
              <a:buClr>
                <a:schemeClr val="tx1"/>
              </a:buClr>
              <a:buSzPct val="80000"/>
              <a:buFont typeface="Arial"/>
              <a:buNone/>
              <a:defRPr sz="1599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0285325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4852" y="1168478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2938" indent="-522716">
              <a:lnSpc>
                <a:spcPts val="5915"/>
              </a:lnSpc>
              <a:spcBef>
                <a:spcPts val="0"/>
              </a:spcBef>
              <a:buClr>
                <a:schemeClr val="tx2"/>
              </a:buClr>
              <a:buSzPct val="80000"/>
              <a:buFont typeface="Arial"/>
              <a:buChar char="•"/>
              <a:defRPr sz="492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 marL="676567" indent="-287540">
              <a:lnSpc>
                <a:spcPct val="95000"/>
              </a:lnSpc>
              <a:spcBef>
                <a:spcPts val="599"/>
              </a:spcBef>
              <a:buClr>
                <a:schemeClr val="tx1"/>
              </a:buClr>
              <a:buSzPct val="80000"/>
              <a:buFont typeface="Arial"/>
              <a:buChar char="•"/>
              <a:defRPr sz="2398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5822" indent="-228342">
              <a:buClr>
                <a:schemeClr val="tx1"/>
              </a:buClr>
              <a:buSzPct val="80000"/>
              <a:buFont typeface="Arial"/>
              <a:buChar char="•"/>
              <a:defRPr sz="2131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3590" indent="-228342">
              <a:buClr>
                <a:schemeClr val="tx1"/>
              </a:buClr>
              <a:buSzPct val="80000"/>
              <a:buFont typeface="Arial"/>
              <a:buChar char="•"/>
              <a:defRPr sz="1865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1932" indent="-224113">
              <a:buClr>
                <a:schemeClr val="tx1"/>
              </a:buClr>
              <a:buSzPct val="80000"/>
              <a:buFont typeface="Arial"/>
              <a:buChar char="•"/>
              <a:defRPr sz="1599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355192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224" indent="-298113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2664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 marL="676567" indent="-287540">
              <a:lnSpc>
                <a:spcPct val="95000"/>
              </a:lnSpc>
              <a:spcBef>
                <a:spcPts val="599"/>
              </a:spcBef>
              <a:buClr>
                <a:schemeClr val="tx2"/>
              </a:buClr>
              <a:buSzPct val="80000"/>
              <a:buFont typeface="Arial"/>
              <a:buChar char="•"/>
              <a:defRPr sz="2398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2pPr>
            <a:lvl3pPr marL="995822" indent="-228342">
              <a:buClr>
                <a:schemeClr val="tx2"/>
              </a:buClr>
              <a:buSzPct val="80000"/>
              <a:buFont typeface="Arial"/>
              <a:buChar char="•"/>
              <a:defRPr sz="2131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3pPr>
            <a:lvl4pPr marL="1213590" indent="-228342">
              <a:buClr>
                <a:schemeClr val="tx2"/>
              </a:buClr>
              <a:buSzPct val="80000"/>
              <a:buFont typeface="Arial"/>
              <a:buChar char="•"/>
              <a:defRPr sz="1865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4pPr>
            <a:lvl5pPr marL="1441932" indent="-224113">
              <a:buClr>
                <a:schemeClr val="tx2"/>
              </a:buClr>
              <a:buSzPct val="80000"/>
              <a:buFont typeface="Arial"/>
              <a:buChar char="•"/>
              <a:defRPr sz="159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385672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90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458" indent="-228342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2664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 marL="608910" indent="-287540">
              <a:lnSpc>
                <a:spcPct val="95000"/>
              </a:lnSpc>
              <a:spcBef>
                <a:spcPts val="599"/>
              </a:spcBef>
              <a:buClr>
                <a:schemeClr val="tx2"/>
              </a:buClr>
              <a:buSzPct val="80000"/>
              <a:buFont typeface="Arial"/>
              <a:buChar char="•"/>
              <a:defRPr sz="2398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2pPr>
            <a:lvl3pPr marL="837251" indent="-228342">
              <a:buClr>
                <a:schemeClr val="tx2"/>
              </a:buClr>
              <a:buSzPct val="80000"/>
              <a:buFont typeface="Arial"/>
              <a:buChar char="•"/>
              <a:defRPr sz="2131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3pPr>
            <a:lvl4pPr marL="1065592" indent="-228342">
              <a:buClr>
                <a:schemeClr val="tx2"/>
              </a:buClr>
              <a:buSzPct val="80000"/>
              <a:buFont typeface="Arial"/>
              <a:buChar char="•"/>
              <a:defRPr sz="1865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4pPr>
            <a:lvl5pPr marL="1293931" indent="-228342">
              <a:buClr>
                <a:schemeClr val="tx2"/>
              </a:buClr>
              <a:buSzPct val="80000"/>
              <a:buFont typeface="Arial"/>
              <a:buChar char="•"/>
              <a:defRPr sz="159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458" indent="-228342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 marL="608910" indent="-287540">
              <a:lnSpc>
                <a:spcPct val="95000"/>
              </a:lnSpc>
              <a:spcBef>
                <a:spcPts val="599"/>
              </a:spcBef>
              <a:buClr>
                <a:schemeClr val="tx2"/>
              </a:buClr>
              <a:buSzPct val="80000"/>
              <a:buFont typeface="Arial"/>
              <a:buChar char="•"/>
              <a:defRPr sz="2398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2pPr>
            <a:lvl3pPr marL="837251" indent="-228342">
              <a:buClr>
                <a:schemeClr val="tx2"/>
              </a:buClr>
              <a:buSzPct val="80000"/>
              <a:buFont typeface="Arial"/>
              <a:buChar char="•"/>
              <a:defRPr sz="2131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3pPr>
            <a:lvl4pPr marL="1065592" indent="-228342">
              <a:buClr>
                <a:schemeClr val="tx2"/>
              </a:buClr>
              <a:buSzPct val="80000"/>
              <a:buFont typeface="Arial"/>
              <a:buChar char="•"/>
              <a:defRPr sz="1865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4pPr>
            <a:lvl5pPr marL="1293931" indent="-228342">
              <a:buClr>
                <a:schemeClr val="tx2"/>
              </a:buClr>
              <a:buSzPct val="80000"/>
              <a:buFont typeface="Arial"/>
              <a:buChar char="•"/>
              <a:defRPr sz="159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9122694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533" y="812801"/>
            <a:ext cx="0" cy="5312834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06" y="403341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9134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3" b="0" i="0" kern="1200" spc="-100" baseline="0" dirty="0" smtClean="0">
                <a:solidFill>
                  <a:schemeClr val="tx2"/>
                </a:solidFill>
                <a:latin typeface="Calibri Regular" charset="0"/>
                <a:ea typeface="+mj-ea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541287" y="403342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9134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3" b="0" i="0" kern="1200" spc="-100" baseline="0" dirty="0">
                <a:solidFill>
                  <a:schemeClr val="tx2"/>
                </a:solidFill>
                <a:latin typeface="Calibri Regular" charset="0"/>
                <a:ea typeface="+mj-ea"/>
                <a:cs typeface="CiscoSans Thin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90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458" indent="-228342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2664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 marL="608910" indent="-287540">
              <a:lnSpc>
                <a:spcPct val="95000"/>
              </a:lnSpc>
              <a:spcBef>
                <a:spcPts val="599"/>
              </a:spcBef>
              <a:buClr>
                <a:schemeClr val="tx2"/>
              </a:buClr>
              <a:buSzPct val="80000"/>
              <a:buFont typeface="Arial"/>
              <a:buChar char="•"/>
              <a:defRPr sz="2398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2pPr>
            <a:lvl3pPr marL="837251" indent="-228342">
              <a:buClr>
                <a:schemeClr val="tx2"/>
              </a:buClr>
              <a:buSzPct val="80000"/>
              <a:buFont typeface="Arial"/>
              <a:buChar char="•"/>
              <a:defRPr sz="2131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3pPr>
            <a:lvl4pPr marL="1065592" indent="-228342">
              <a:buClr>
                <a:schemeClr val="tx2"/>
              </a:buClr>
              <a:buSzPct val="80000"/>
              <a:buFont typeface="Arial"/>
              <a:buChar char="•"/>
              <a:defRPr sz="1865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4pPr>
            <a:lvl5pPr marL="1293931" indent="-228342">
              <a:buClr>
                <a:schemeClr val="tx2"/>
              </a:buClr>
              <a:buSzPct val="80000"/>
              <a:buFont typeface="Arial"/>
              <a:buChar char="•"/>
              <a:defRPr sz="159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541287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458" indent="-228342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2664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 marL="608910" indent="-287540">
              <a:lnSpc>
                <a:spcPct val="95000"/>
              </a:lnSpc>
              <a:spcBef>
                <a:spcPts val="599"/>
              </a:spcBef>
              <a:buClr>
                <a:schemeClr val="tx2"/>
              </a:buClr>
              <a:buSzPct val="80000"/>
              <a:buFont typeface="Arial"/>
              <a:buChar char="•"/>
              <a:defRPr sz="2398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2pPr>
            <a:lvl3pPr marL="837251" indent="-228342">
              <a:buClr>
                <a:schemeClr val="tx2"/>
              </a:buClr>
              <a:buSzPct val="80000"/>
              <a:buFont typeface="Arial"/>
              <a:buChar char="•"/>
              <a:defRPr sz="2131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3pPr>
            <a:lvl4pPr marL="1065592" indent="-228342">
              <a:buClr>
                <a:schemeClr val="tx2"/>
              </a:buClr>
              <a:buSzPct val="80000"/>
              <a:buFont typeface="Arial"/>
              <a:buChar char="•"/>
              <a:defRPr sz="1865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4pPr>
            <a:lvl5pPr marL="1293931" indent="-228342">
              <a:buClr>
                <a:schemeClr val="tx2"/>
              </a:buClr>
              <a:buSzPct val="80000"/>
              <a:buFont typeface="Arial"/>
              <a:buChar char="•"/>
              <a:defRPr sz="159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3439884"/>
      </p:ext>
    </p:extLst>
  </p:cSld>
  <p:clrMapOvr>
    <a:masterClrMapping/>
  </p:clrMapOvr>
  <p:transition spd="med"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4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4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615953" y="30442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34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Regular" charset="0"/>
                <a:ea typeface="+mj-ea"/>
                <a:cs typeface="CiscoSans Thin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503640" y="30378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34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Regular" charset="0"/>
                <a:ea typeface="+mj-ea"/>
                <a:cs typeface="CiscoSans Thin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8473086" y="293972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344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 Regular" charset="0"/>
                <a:ea typeface="+mj-ea"/>
                <a:cs typeface="CiscoSans Thin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0800" indent="-228342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2131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599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2pPr>
            <a:lvl3pPr marL="575347" indent="-228342">
              <a:buClr>
                <a:schemeClr val="tx2"/>
              </a:buClr>
              <a:buSzPct val="80000"/>
              <a:buFont typeface="Arial"/>
              <a:buChar char="•"/>
              <a:defRPr sz="159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0800" indent="-228342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2131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599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2pPr>
            <a:lvl3pPr marL="575347" indent="-228342">
              <a:buClr>
                <a:schemeClr val="tx2"/>
              </a:buClr>
              <a:buSzPct val="80000"/>
              <a:buFont typeface="Arial"/>
              <a:buChar char="•"/>
              <a:defRPr sz="159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0800" indent="-228342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2131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599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2pPr>
            <a:lvl3pPr marL="575347" indent="-228342">
              <a:buClr>
                <a:schemeClr val="tx2"/>
              </a:buClr>
              <a:buSzPct val="80000"/>
              <a:buFont typeface="Arial"/>
              <a:buChar char="•"/>
              <a:defRPr sz="159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105415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5" y="1773767"/>
            <a:ext cx="4950884" cy="413596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81" tIns="60890" rIns="121781" bIns="6089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 b="0" i="0" dirty="0">
              <a:solidFill>
                <a:schemeClr val="tx2"/>
              </a:solidFill>
              <a:latin typeface="Calibri Regular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4185" indent="-114185" algn="l" defTabSz="91344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998" b="0" i="0" kern="1200" baseline="0" dirty="0" smtClean="0">
                <a:solidFill>
                  <a:schemeClr val="tx2"/>
                </a:solidFill>
                <a:latin typeface="Calibri Regular" charset="0"/>
                <a:ea typeface="+mn-ea"/>
                <a:cs typeface="CiscoSans ExtraLight"/>
              </a:defRPr>
            </a:lvl1pPr>
            <a:lvl2pPr marL="114185" indent="-114185" algn="l" defTabSz="913448" rtl="0" eaLnBrk="1" latinLnBrk="0" hangingPunct="1">
              <a:defRPr lang="en-US" sz="1998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185" indent="-114185" algn="l" defTabSz="913448" rtl="0" eaLnBrk="1" latinLnBrk="0" hangingPunct="1">
              <a:defRPr lang="en-US" sz="1998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185" indent="-114185" algn="l" defTabSz="913448" rtl="0" eaLnBrk="1" latinLnBrk="0" hangingPunct="1">
              <a:defRPr lang="en-US" sz="1998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185" indent="-114185" algn="l" defTabSz="913448" rtl="0" eaLnBrk="1" latinLnBrk="0" hangingPunct="1">
              <a:defRPr lang="en-US" sz="1998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864944" y="4736593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59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90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458" indent="-228342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2664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 marL="608910" indent="-287540">
              <a:lnSpc>
                <a:spcPct val="95000"/>
              </a:lnSpc>
              <a:spcBef>
                <a:spcPts val="599"/>
              </a:spcBef>
              <a:buClr>
                <a:schemeClr val="tx2"/>
              </a:buClr>
              <a:buSzPct val="80000"/>
              <a:buFont typeface="Arial"/>
              <a:buChar char="•"/>
              <a:defRPr sz="2398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2pPr>
            <a:lvl3pPr marL="837251" indent="-228342">
              <a:buClr>
                <a:schemeClr val="tx2"/>
              </a:buClr>
              <a:buSzPct val="80000"/>
              <a:buFont typeface="Arial"/>
              <a:buChar char="•"/>
              <a:defRPr sz="2131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3pPr>
            <a:lvl4pPr marL="1065592" indent="-228342">
              <a:buClr>
                <a:schemeClr val="tx2"/>
              </a:buClr>
              <a:buSzPct val="80000"/>
              <a:buFont typeface="Arial"/>
              <a:buChar char="•"/>
              <a:defRPr sz="1865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4pPr>
            <a:lvl5pPr marL="1293931" indent="-228342">
              <a:buClr>
                <a:schemeClr val="tx2"/>
              </a:buClr>
              <a:buSzPct val="80000"/>
              <a:buFont typeface="Arial"/>
              <a:buChar char="•"/>
              <a:defRPr sz="1599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61237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6925703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0"/>
            <a:ext cx="10389144" cy="465809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022">
              <a:lnSpc>
                <a:spcPct val="100000"/>
              </a:lnSpc>
              <a:spcBef>
                <a:spcPct val="50000"/>
              </a:spcBef>
              <a:buNone/>
              <a:defRPr sz="2931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buFont typeface="Arial" pitchFamily="34" charset="0"/>
              <a:buNone/>
              <a:defRPr sz="1465"/>
            </a:lvl2pPr>
            <a:lvl3pPr>
              <a:buFont typeface="Arial" pitchFamily="34" charset="0"/>
              <a:buNone/>
              <a:defRPr sz="1465"/>
            </a:lvl3pPr>
            <a:lvl4pPr>
              <a:buFont typeface="Arial" pitchFamily="34" charset="0"/>
              <a:buNone/>
              <a:defRPr sz="1465"/>
            </a:lvl4pPr>
            <a:lvl5pPr>
              <a:buFont typeface="Arial" pitchFamily="34" charset="0"/>
              <a:buNone/>
              <a:defRPr sz="1465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574" indent="-532797" algn="l">
              <a:lnSpc>
                <a:spcPct val="90000"/>
              </a:lnSpc>
              <a:defRPr sz="6128" b="0" i="0" spc="0" baseline="0">
                <a:solidFill>
                  <a:schemeClr val="tx2"/>
                </a:solidFill>
                <a:latin typeface="Calibri Regular" charset="0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75186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12" y="2190757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215062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800" y="812801"/>
            <a:ext cx="0" cy="5312834"/>
          </a:xfrm>
          <a:prstGeom prst="line">
            <a:avLst/>
          </a:prstGeom>
          <a:ln w="38100" cap="flat" cmpd="sng">
            <a:solidFill>
              <a:srgbClr val="004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8351" y="1918748"/>
            <a:ext cx="5093797" cy="302051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913485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994" b="0" i="0" kern="1200" spc="0" baseline="0" dirty="0">
                <a:solidFill>
                  <a:srgbClr val="555558"/>
                </a:solidFill>
                <a:latin typeface="Calibri Regular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63360" y="872690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1" b="0" i="0" baseline="0">
                <a:solidFill>
                  <a:schemeClr val="tx2"/>
                </a:solidFill>
                <a:latin typeface="Calibri Regular" charset="0"/>
              </a:defRPr>
            </a:lvl1pPr>
            <a:lvl2pPr>
              <a:defRPr sz="1998"/>
            </a:lvl2pPr>
            <a:lvl3pPr>
              <a:defRPr sz="1998"/>
            </a:lvl3pPr>
            <a:lvl4pPr>
              <a:defRPr sz="1998"/>
            </a:lvl4pPr>
            <a:lvl5pPr>
              <a:defRPr sz="1998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969067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0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4" b="0" i="0" baseline="0">
                <a:solidFill>
                  <a:schemeClr val="tx2"/>
                </a:solidFill>
                <a:latin typeface="Calibri Regular" charset="0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022">
              <a:lnSpc>
                <a:spcPct val="100000"/>
              </a:lnSpc>
              <a:spcBef>
                <a:spcPct val="50000"/>
              </a:spcBef>
              <a:buNone/>
              <a:defRPr sz="2131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buFont typeface="Arial" pitchFamily="34" charset="0"/>
              <a:buNone/>
              <a:defRPr sz="1465"/>
            </a:lvl2pPr>
            <a:lvl3pPr>
              <a:buFont typeface="Arial" pitchFamily="34" charset="0"/>
              <a:buNone/>
              <a:defRPr sz="1465"/>
            </a:lvl3pPr>
            <a:lvl4pPr>
              <a:buFont typeface="Arial" pitchFamily="34" charset="0"/>
              <a:buNone/>
              <a:defRPr sz="1465"/>
            </a:lvl4pPr>
            <a:lvl5pPr>
              <a:buFont typeface="Arial" pitchFamily="34" charset="0"/>
              <a:buNone/>
              <a:defRPr sz="1465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085759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6"/>
            <a:ext cx="11127317" cy="354753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4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022">
              <a:lnSpc>
                <a:spcPct val="100000"/>
              </a:lnSpc>
              <a:spcBef>
                <a:spcPct val="50000"/>
              </a:spcBef>
              <a:buNone/>
              <a:defRPr sz="2131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buFont typeface="Arial" pitchFamily="34" charset="0"/>
              <a:buNone/>
              <a:defRPr sz="1465"/>
            </a:lvl2pPr>
            <a:lvl3pPr>
              <a:buFont typeface="Arial" pitchFamily="34" charset="0"/>
              <a:buNone/>
              <a:defRPr sz="1465"/>
            </a:lvl3pPr>
            <a:lvl4pPr>
              <a:buFont typeface="Arial" pitchFamily="34" charset="0"/>
              <a:buNone/>
              <a:defRPr sz="1465"/>
            </a:lvl4pPr>
            <a:lvl5pPr>
              <a:buFont typeface="Arial" pitchFamily="34" charset="0"/>
              <a:buNone/>
              <a:defRPr sz="1465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561359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90" y="1799276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197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6"/>
            <a:ext cx="5431128" cy="405253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4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3805552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90" y="1799140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197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4" b="0" i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88522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113186" y="2163234"/>
            <a:ext cx="3092449" cy="3090333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65" b="0" i="0" dirty="0">
              <a:latin typeface="Calibri Regular" charset="0"/>
              <a:cs typeface="Calibri Regular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63533" y="2163234"/>
            <a:ext cx="3092451" cy="30903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65" b="0" i="0" dirty="0">
              <a:latin typeface="Calibri Regular" charset="0"/>
              <a:cs typeface="Calibri Regular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18120" y="2163234"/>
            <a:ext cx="3092449" cy="309033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65" b="0" i="0" dirty="0">
              <a:latin typeface="Calibri Regular" charset="0"/>
              <a:cs typeface="Calibri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1036647" y="3733523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027767" y="2857372"/>
            <a:ext cx="1051984" cy="105198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599" b="0" i="0">
                <a:solidFill>
                  <a:schemeClr val="bg1"/>
                </a:solidFill>
                <a:latin typeface="Calibri Regular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603827" y="2870412"/>
            <a:ext cx="1051984" cy="105198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599" b="0" i="0">
                <a:solidFill>
                  <a:schemeClr val="bg1"/>
                </a:solidFill>
                <a:latin typeface="Calibri Regular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122480" y="2857372"/>
            <a:ext cx="1051984" cy="105198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599" b="0" i="0">
                <a:solidFill>
                  <a:schemeClr val="bg1"/>
                </a:solidFill>
                <a:latin typeface="Calibri Regular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44281899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1032934" y="2163233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51" tIns="45676" rIns="91351" bIns="45676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8072" eaLnBrk="1" hangingPunct="1"/>
            <a:endParaRPr lang="en-US" altLang="en-US" sz="1865" b="0" i="0" dirty="0">
              <a:solidFill>
                <a:srgbClr val="FFFFFF"/>
              </a:solidFill>
              <a:latin typeface="Calibri Regular" charset="0"/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4563534" y="2163233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51" tIns="45676" rIns="91351" bIns="45676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8072" eaLnBrk="1" hangingPunct="1"/>
            <a:endParaRPr lang="en-US" altLang="en-US" sz="1865" b="0" i="0" dirty="0">
              <a:solidFill>
                <a:srgbClr val="FFFFFF"/>
              </a:solidFill>
              <a:latin typeface="Calibri Regular" charset="0"/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8117417" y="2163233"/>
            <a:ext cx="3073400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351" tIns="45676" rIns="91351" bIns="45676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8072" eaLnBrk="1" hangingPunct="1"/>
            <a:endParaRPr lang="en-US" altLang="en-US" sz="1865" b="0" i="0" dirty="0">
              <a:solidFill>
                <a:srgbClr val="FFFFFF"/>
              </a:solidFill>
              <a:latin typeface="Calibri Regular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033287" y="2163195"/>
            <a:ext cx="3074624" cy="3074623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2" b="0" i="0" baseline="0">
                <a:solidFill>
                  <a:schemeClr val="tx1"/>
                </a:solidFill>
                <a:latin typeface="Calibri Regular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563981" y="2163195"/>
            <a:ext cx="3074624" cy="3074623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2" b="0" i="0">
                <a:solidFill>
                  <a:schemeClr val="tx1"/>
                </a:solidFill>
                <a:latin typeface="Calibri Regular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16671" y="2163195"/>
            <a:ext cx="3074624" cy="3074623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2" b="0" i="0">
                <a:solidFill>
                  <a:schemeClr val="tx1"/>
                </a:solidFill>
                <a:latin typeface="Calibri Regular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051730" y="516418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solidFill>
                  <a:schemeClr val="tx1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4582424" y="516158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solidFill>
                  <a:schemeClr val="tx1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8135114" y="516158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solidFill>
                  <a:schemeClr val="tx1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89552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767480" y="3403401"/>
            <a:ext cx="931499" cy="931499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solidFill>
                <a:srgbClr val="049FD9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67480" y="1902143"/>
            <a:ext cx="931499" cy="931499"/>
          </a:xfrm>
          <a:prstGeom prst="ellipse">
            <a:avLst/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rgbClr val="049FD9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67480" y="4870791"/>
            <a:ext cx="931499" cy="931499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solidFill>
                <a:srgbClr val="049FD9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820333" y="191003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820333" y="3410392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820333" y="48707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1" y="1900269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28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0" y="3388917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28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1" y="4877782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28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50895789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767480" y="3403401"/>
            <a:ext cx="931499" cy="931499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solidFill>
                <a:srgbClr val="FFFFFF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67480" y="1902143"/>
            <a:ext cx="931499" cy="93149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chemeClr val="bg1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67480" y="4870791"/>
            <a:ext cx="931499" cy="931499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solidFill>
                <a:srgbClr val="049FD9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820333" y="191003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820333" y="3410392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820333" y="48707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0" y="3403401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28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1" y="4868189"/>
            <a:ext cx="931499" cy="924508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28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767480" y="1902998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28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0989182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767484" y="2639093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67482" y="177190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67484" y="3503263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1"/>
            <a:ext cx="7571664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7571664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3"/>
            <a:ext cx="7571664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4" y="1770029"/>
            <a:ext cx="619753" cy="61510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4" y="2639091"/>
            <a:ext cx="619753" cy="61510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5" y="3500659"/>
            <a:ext cx="619753" cy="61510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767485" y="4366109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1" y="4366109"/>
            <a:ext cx="7571664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6" y="4363505"/>
            <a:ext cx="619753" cy="61510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67486" y="5228956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7571664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8" y="5226351"/>
            <a:ext cx="619753" cy="61510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4605528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270" y="1446551"/>
            <a:ext cx="11401921" cy="485889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–"/>
              <a:defRPr sz="1999"/>
            </a:lvl2pPr>
            <a:lvl3pPr>
              <a:buFont typeface="Verdana" pitchFamily="34" charset="0"/>
              <a:buChar char="&gt;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8457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767484" y="2639093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67482" y="1771904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67484" y="3503263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1"/>
            <a:ext cx="7571664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7571664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3"/>
            <a:ext cx="7571664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4" y="1770029"/>
            <a:ext cx="619753" cy="61510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4" y="2639091"/>
            <a:ext cx="619753" cy="61510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5" y="3500659"/>
            <a:ext cx="619753" cy="61510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767485" y="4366109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1" y="4366109"/>
            <a:ext cx="7571664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6" y="4363505"/>
            <a:ext cx="619753" cy="61510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67486" y="5228956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5328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7571664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4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8" y="5226351"/>
            <a:ext cx="619753" cy="61510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79726133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767484" y="2639093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67482" y="177190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67484" y="3503263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1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3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4" y="1770029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4" y="2639091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5" y="3500659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 userDrawn="1"/>
        </p:nvSpPr>
        <p:spPr>
          <a:xfrm>
            <a:off x="767485" y="4366109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2" y="4366109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6" y="4363505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67486" y="5228956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8" y="5226351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5886104" y="2644113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886102" y="1776926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5886104" y="350828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681799" y="1784811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681800" y="2651104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6681800" y="3508283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886104" y="1775050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886104" y="2644113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3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5886105" y="3505679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36" name="Oval 35"/>
          <p:cNvSpPr/>
          <p:nvPr userDrawn="1"/>
        </p:nvSpPr>
        <p:spPr>
          <a:xfrm>
            <a:off x="5886105" y="4371131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3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6681801" y="4371130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886106" y="4368527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5886106" y="5233978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6681803" y="5233977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5886108" y="5231373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78454595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Oval 41"/>
          <p:cNvSpPr/>
          <p:nvPr userDrawn="1"/>
        </p:nvSpPr>
        <p:spPr>
          <a:xfrm>
            <a:off x="767484" y="2639093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3" name="Oval 42"/>
          <p:cNvSpPr/>
          <p:nvPr userDrawn="1"/>
        </p:nvSpPr>
        <p:spPr>
          <a:xfrm>
            <a:off x="767482" y="1771904"/>
            <a:ext cx="619753" cy="619753"/>
          </a:xfrm>
          <a:prstGeom prst="ellipse">
            <a:avLst/>
          </a:prstGeom>
          <a:solidFill>
            <a:schemeClr val="bg2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rgbClr val="FFFFFF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767484" y="3503263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1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3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4" y="1770029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4" y="2639091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5" y="3500659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 userDrawn="1"/>
        </p:nvSpPr>
        <p:spPr>
          <a:xfrm>
            <a:off x="767485" y="4366109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2" y="4366109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6" y="4363505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 userDrawn="1"/>
        </p:nvSpPr>
        <p:spPr>
          <a:xfrm>
            <a:off x="767486" y="5228956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8" y="5226351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 userDrawn="1"/>
        </p:nvSpPr>
        <p:spPr>
          <a:xfrm>
            <a:off x="5886104" y="2644113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58" name="Oval 57"/>
          <p:cNvSpPr/>
          <p:nvPr userDrawn="1"/>
        </p:nvSpPr>
        <p:spPr>
          <a:xfrm>
            <a:off x="5886102" y="1776926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59" name="Oval 58"/>
          <p:cNvSpPr/>
          <p:nvPr userDrawn="1"/>
        </p:nvSpPr>
        <p:spPr>
          <a:xfrm>
            <a:off x="5886104" y="3508284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681799" y="1784811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681800" y="2651104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6681800" y="3508283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886104" y="1775050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886104" y="2644113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5886105" y="3505679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 userDrawn="1"/>
        </p:nvSpPr>
        <p:spPr>
          <a:xfrm>
            <a:off x="5886105" y="4371131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6681801" y="4371130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886106" y="4368527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 userDrawn="1"/>
        </p:nvSpPr>
        <p:spPr>
          <a:xfrm>
            <a:off x="5886106" y="5233978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807" rtlCol="0" anchor="ctr" anchorCtr="0"/>
          <a:lstStyle/>
          <a:p>
            <a:pPr algn="ctr"/>
            <a:endParaRPr lang="en-US" sz="2664" b="0" i="0" dirty="0">
              <a:ln>
                <a:solidFill>
                  <a:schemeClr val="bg2"/>
                </a:solidFill>
              </a:ln>
              <a:solidFill>
                <a:schemeClr val="bg2"/>
              </a:solidFill>
              <a:latin typeface="Calibri Regular" charset="0"/>
              <a:cs typeface="Calibri Regular" charset="0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6681803" y="5233977"/>
            <a:ext cx="2901181" cy="61510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3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5886108" y="5231373"/>
            <a:ext cx="619753" cy="61510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4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Regular" charset="0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56332865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6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1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4669792"/>
            <a:ext cx="10852149" cy="625684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187" indent="0">
              <a:lnSpc>
                <a:spcPts val="4902"/>
              </a:lnSpc>
              <a:spcBef>
                <a:spcPts val="0"/>
              </a:spcBef>
              <a:buNone/>
              <a:defRPr sz="3197" b="0" i="0">
                <a:solidFill>
                  <a:schemeClr val="tx2"/>
                </a:solidFill>
                <a:latin typeface="Calibri Regula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4329577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3"/>
            <a:ext cx="11417563" cy="3389567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1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551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3" b="0" i="0" baseline="0">
                <a:solidFill>
                  <a:srgbClr val="58585B"/>
                </a:solidFill>
                <a:latin typeface="Calibri Regula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92558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6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1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61730596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21962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357986" y="6324080"/>
            <a:ext cx="287509" cy="2058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39" tIns="41018" rIns="82039" bIns="41018" anchor="b">
            <a:spAutoFit/>
          </a:bodyPr>
          <a:lstStyle/>
          <a:p>
            <a:pPr algn="r" defTabSz="813572" fontAlgn="auto">
              <a:spcBef>
                <a:spcPts val="0"/>
              </a:spcBef>
              <a:spcAft>
                <a:spcPts val="0"/>
              </a:spcAft>
              <a:defRPr/>
            </a:pPr>
            <a:fld id="{E6ADCC75-5E05-4D7E-970D-6B4505B4F777}" type="slidenum">
              <a:rPr lang="en-US" sz="799" b="0" i="0">
                <a:solidFill>
                  <a:srgbClr val="FFFFFF">
                    <a:alpha val="60000"/>
                  </a:srgbClr>
                </a:solidFill>
                <a:latin typeface="Calibri Regular" charset="0"/>
                <a:ea typeface="+mn-ea"/>
                <a:cs typeface="CiscoSans Thin"/>
              </a:rPr>
              <a:pPr algn="r" defTabSz="81357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99" b="0" i="0" dirty="0">
              <a:solidFill>
                <a:srgbClr val="FFFFFF">
                  <a:alpha val="60000"/>
                </a:srgbClr>
              </a:solidFill>
              <a:latin typeface="Calibri Regular" charset="0"/>
              <a:ea typeface="+mn-ea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7823344" y="6322408"/>
            <a:ext cx="3544024" cy="20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39" tIns="41018" rIns="82039" bIns="41018" anchor="b">
            <a:spAutoFit/>
          </a:bodyPr>
          <a:lstStyle/>
          <a:p>
            <a:pPr defTabSz="813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9" b="0" i="0" dirty="0">
                <a:solidFill>
                  <a:srgbClr val="FFFFFF">
                    <a:alpha val="60000"/>
                  </a:srgbClr>
                </a:solidFill>
                <a:latin typeface="Calibri Regular" charset="0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666751" y="4622131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230187" indent="-239778">
              <a:lnSpc>
                <a:spcPts val="4902"/>
              </a:lnSpc>
              <a:spcBef>
                <a:spcPts val="0"/>
              </a:spcBef>
              <a:buNone/>
              <a:defRPr sz="4263" b="0" i="0">
                <a:solidFill>
                  <a:schemeClr val="tx2"/>
                </a:solidFill>
                <a:latin typeface="Calibri Regula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820686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998" b="0" i="0" baseline="0">
                <a:solidFill>
                  <a:schemeClr val="tx2"/>
                </a:solidFill>
                <a:latin typeface="Calibri Regular" charset="0"/>
                <a:cs typeface="CiscoSans ExtraLight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87842385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8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1" tIns="45676" rIns="91351" bIns="4567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 b="0" i="0" dirty="0">
              <a:latin typeface="Calibri Regula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1" tIns="45676" rIns="91351" bIns="4567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 b="0" i="0" dirty="0">
              <a:latin typeface="Calibri Regular" charset="0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7"/>
            <a:ext cx="7105651" cy="400507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 b="0" i="0">
                <a:solidFill>
                  <a:schemeClr val="tx1"/>
                </a:solidFill>
                <a:latin typeface="Calibri Regular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5" y="4873439"/>
            <a:ext cx="6765427" cy="838200"/>
          </a:xfrm>
        </p:spPr>
        <p:txBody>
          <a:bodyPr/>
          <a:lstStyle>
            <a:lvl1pPr>
              <a:defRPr sz="2664" b="0" i="0">
                <a:solidFill>
                  <a:schemeClr val="bg2"/>
                </a:solidFill>
                <a:latin typeface="Calibri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9561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2369" y="311153"/>
            <a:ext cx="4364567" cy="245956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1" tIns="45676" rIns="91351" bIns="4567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 b="0" i="0" dirty="0">
              <a:latin typeface="Calibri Regular" charset="0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913524" rtl="0" eaLnBrk="1" latinLnBrk="0" hangingPunct="1">
              <a:lnSpc>
                <a:spcPct val="95000"/>
              </a:lnSpc>
              <a:spcBef>
                <a:spcPts val="1439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98" b="0" i="0" kern="1200" dirty="0">
                <a:solidFill>
                  <a:schemeClr val="tx1"/>
                </a:solidFill>
                <a:latin typeface="Calibri Regular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74582" y="3307592"/>
            <a:ext cx="8973153" cy="2152559"/>
          </a:xfrm>
        </p:spPr>
        <p:txBody>
          <a:bodyPr>
            <a:noAutofit/>
          </a:bodyPr>
          <a:lstStyle>
            <a:lvl1pPr marL="0" marR="0" indent="0" algn="l" defTabSz="91352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4" b="0" i="0">
                <a:solidFill>
                  <a:schemeClr val="bg2"/>
                </a:solidFill>
                <a:latin typeface="Calibri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8604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224" indent="-298113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2664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6567" indent="-287540">
              <a:lnSpc>
                <a:spcPct val="95000"/>
              </a:lnSpc>
              <a:spcBef>
                <a:spcPts val="599"/>
              </a:spcBef>
              <a:buClr>
                <a:schemeClr val="tx2"/>
              </a:buClr>
              <a:buSzPct val="80000"/>
              <a:buFont typeface="Arial"/>
              <a:buChar char="•"/>
              <a:defRPr sz="2398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5822" indent="-228342">
              <a:buClr>
                <a:schemeClr val="tx2"/>
              </a:buClr>
              <a:buSzPct val="80000"/>
              <a:buFont typeface="Arial"/>
              <a:buChar char="•"/>
              <a:defRPr sz="2131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13590" indent="-228342">
              <a:buClr>
                <a:schemeClr val="tx2"/>
              </a:buClr>
              <a:buSzPct val="80000"/>
              <a:buFont typeface="Arial"/>
              <a:buChar char="•"/>
              <a:defRPr sz="1865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1932" indent="-224113">
              <a:buClr>
                <a:schemeClr val="tx2"/>
              </a:buClr>
              <a:buSzPct val="80000"/>
              <a:buFont typeface="Arial"/>
              <a:buChar char="•"/>
              <a:defRPr sz="1599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60857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135"/>
            <a:ext cx="4840816" cy="51604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1" tIns="45676" rIns="91351" bIns="4567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 b="0" i="0" dirty="0">
              <a:latin typeface="Calibri Regular" charset="0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78"/>
            <a:ext cx="4840224" cy="51597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 b="0" i="0">
                <a:solidFill>
                  <a:schemeClr val="tx1"/>
                </a:solidFill>
                <a:latin typeface="Calibri Regular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3559" y="728980"/>
            <a:ext cx="5799891" cy="1085314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 sz="3330" b="0" i="0">
                <a:solidFill>
                  <a:srgbClr val="555558"/>
                </a:solidFill>
                <a:latin typeface="Calibri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5804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2"/>
            <a:ext cx="4358216" cy="26606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75" rIns="91347" bIns="4567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2"/>
            <a:ext cx="4383616" cy="26606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75" rIns="91347" bIns="4567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6" y="311153"/>
            <a:ext cx="2451100" cy="130809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75" rIns="91347" bIns="4567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9" y="3028952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75" rIns="91347" bIns="4567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2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75" rIns="91347" bIns="4567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6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75" rIns="91347" bIns="4567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6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75" rIns="91347" bIns="4567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65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5" y="311153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3485" rtl="0" eaLnBrk="1" latinLnBrk="0" hangingPunct="1">
              <a:lnSpc>
                <a:spcPct val="95000"/>
              </a:lnSpc>
              <a:spcBef>
                <a:spcPts val="1439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98" b="0" i="0" kern="1200" baseline="0" dirty="0">
                <a:solidFill>
                  <a:schemeClr val="tx1"/>
                </a:solidFill>
                <a:latin typeface="Calibri Regular" charset="0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3" y="311153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3485" rtl="0" eaLnBrk="1" latinLnBrk="0" hangingPunct="1">
              <a:lnSpc>
                <a:spcPct val="95000"/>
              </a:lnSpc>
              <a:spcBef>
                <a:spcPts val="1439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98" b="0" i="0" kern="1200" dirty="0">
                <a:solidFill>
                  <a:schemeClr val="tx1"/>
                </a:solidFill>
                <a:latin typeface="Calibri Regular" charset="0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0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3485" rtl="0" eaLnBrk="1" latinLnBrk="0" hangingPunct="1">
              <a:lnSpc>
                <a:spcPct val="95000"/>
              </a:lnSpc>
              <a:spcBef>
                <a:spcPts val="1439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98" b="0" i="0" kern="1200" dirty="0">
                <a:solidFill>
                  <a:schemeClr val="tx1"/>
                </a:solidFill>
                <a:latin typeface="Calibri Regular" charset="0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9"/>
            <a:ext cx="3383227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3485" rtl="0" eaLnBrk="1" latinLnBrk="0" hangingPunct="1">
              <a:lnSpc>
                <a:spcPct val="95000"/>
              </a:lnSpc>
              <a:spcBef>
                <a:spcPts val="1439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98" b="0" i="0" kern="1200" dirty="0">
                <a:solidFill>
                  <a:schemeClr val="tx1"/>
                </a:solidFill>
                <a:latin typeface="Calibri Regular" charset="0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9"/>
            <a:ext cx="537135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3485" rtl="0" eaLnBrk="1" latinLnBrk="0" hangingPunct="1">
              <a:lnSpc>
                <a:spcPct val="95000"/>
              </a:lnSpc>
              <a:spcBef>
                <a:spcPts val="1439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98" b="0" i="0" kern="1200" dirty="0">
                <a:solidFill>
                  <a:schemeClr val="tx1"/>
                </a:solidFill>
                <a:latin typeface="Calibri Regular" charset="0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3485" rtl="0" eaLnBrk="1" latinLnBrk="0" hangingPunct="1">
              <a:lnSpc>
                <a:spcPct val="95000"/>
              </a:lnSpc>
              <a:spcBef>
                <a:spcPts val="1439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98" b="0" i="0" kern="1200" dirty="0">
                <a:solidFill>
                  <a:schemeClr val="tx1"/>
                </a:solidFill>
                <a:latin typeface="Calibri Regular" charset="0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3485" rtl="0" eaLnBrk="1" latinLnBrk="0" hangingPunct="1">
              <a:lnSpc>
                <a:spcPct val="95000"/>
              </a:lnSpc>
              <a:spcBef>
                <a:spcPts val="1439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98" b="0" i="0" kern="1200" dirty="0">
                <a:solidFill>
                  <a:schemeClr val="tx1"/>
                </a:solidFill>
                <a:latin typeface="Calibri Regular" charset="0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60670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749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3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3485" rtl="0" eaLnBrk="1" latinLnBrk="0" hangingPunct="1">
              <a:lnSpc>
                <a:spcPct val="95000"/>
              </a:lnSpc>
              <a:spcBef>
                <a:spcPts val="1439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5" b="0" i="0" kern="1200" baseline="0" smtClean="0">
                <a:solidFill>
                  <a:schemeClr val="lt1"/>
                </a:solidFill>
                <a:latin typeface="Calibri Regular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981385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70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3485" rtl="0" eaLnBrk="1" latinLnBrk="0" hangingPunct="1">
              <a:lnSpc>
                <a:spcPct val="95000"/>
              </a:lnSpc>
              <a:spcBef>
                <a:spcPts val="1439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5" b="0" i="0" kern="1200">
                <a:solidFill>
                  <a:schemeClr val="lt1"/>
                </a:solidFill>
                <a:latin typeface="Calibri Regular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70138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049FD9"/>
            </a:gs>
            <a:gs pos="100000">
              <a:srgbClr val="004B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8853" y="2194985"/>
            <a:ext cx="265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417698"/>
      </p:ext>
    </p:extLst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18" tIns="45709" rIns="91418" bIns="4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0970669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79169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272" y="1446552"/>
            <a:ext cx="11401921" cy="4858894"/>
          </a:xfrm>
        </p:spPr>
        <p:txBody>
          <a:bodyPr/>
          <a:lstStyle>
            <a:lvl1pPr>
              <a:defRPr sz="2398"/>
            </a:lvl1pPr>
            <a:lvl2pPr>
              <a:buFont typeface="Arial" pitchFamily="34" charset="0"/>
              <a:buChar char="–"/>
              <a:defRPr sz="1998"/>
            </a:lvl2pPr>
            <a:lvl3pPr>
              <a:buFont typeface="Verdana" pitchFamily="34" charset="0"/>
              <a:buChar char="&gt;"/>
              <a:defRPr sz="1798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96798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681"/>
            <a:ext cx="11061895" cy="384175"/>
          </a:xfrm>
          <a:prstGeom prst="rect">
            <a:avLst/>
          </a:prstGeom>
        </p:spPr>
        <p:txBody>
          <a:bodyPr lIns="91128" tIns="45564" rIns="91128" bIns="45564" anchor="b" anchorCtr="0">
            <a:noAutofit/>
          </a:bodyPr>
          <a:lstStyle>
            <a:lvl1pPr marL="0" indent="0" algn="l">
              <a:buNone/>
              <a:defRPr sz="1865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5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678"/>
            <a:ext cx="11061895" cy="384175"/>
          </a:xfrm>
          <a:prstGeom prst="rect">
            <a:avLst/>
          </a:prstGeom>
        </p:spPr>
        <p:txBody>
          <a:bodyPr lIns="91128" tIns="45564" rIns="91128" bIns="45564"/>
          <a:lstStyle>
            <a:lvl1pPr marL="0" indent="0" algn="l">
              <a:buFontTx/>
              <a:buNone/>
              <a:defRPr lang="en-US" sz="1865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675"/>
            <a:ext cx="11061895" cy="384175"/>
          </a:xfrm>
          <a:prstGeom prst="rect">
            <a:avLst/>
          </a:prstGeom>
        </p:spPr>
        <p:txBody>
          <a:bodyPr lIns="91128" tIns="45564" rIns="91128" bIns="45564"/>
          <a:lstStyle>
            <a:lvl1pPr marL="0" indent="0" algn="l">
              <a:buFontTx/>
              <a:buNone/>
              <a:defRPr lang="en-US" sz="1865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31" y="4281951"/>
            <a:ext cx="11070167" cy="398668"/>
          </a:xfrm>
          <a:prstGeom prst="rect">
            <a:avLst/>
          </a:prstGeom>
        </p:spPr>
        <p:txBody>
          <a:bodyPr lIns="91128" tIns="45564" rIns="91128" bIns="45564"/>
          <a:lstStyle>
            <a:lvl1pPr marL="0" indent="0">
              <a:buFont typeface="Arial" panose="020B0604020202020204" pitchFamily="34" charset="0"/>
              <a:buNone/>
              <a:defRPr sz="2931" baseline="0">
                <a:solidFill>
                  <a:srgbClr val="FFFFFE"/>
                </a:solidFill>
                <a:latin typeface="+mj-lt"/>
              </a:defRPr>
            </a:lvl1pPr>
            <a:lvl2pPr marL="404815" indent="0">
              <a:buNone/>
              <a:defRPr/>
            </a:lvl2pPr>
            <a:lvl3pPr marL="567587" indent="0">
              <a:buNone/>
              <a:defRPr/>
            </a:lvl3pPr>
            <a:lvl4pPr marL="686223" indent="0">
              <a:buNone/>
              <a:defRPr/>
            </a:lvl4pPr>
            <a:lvl5pPr marL="798443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71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26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98643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75488" y="290288"/>
            <a:ext cx="11350752" cy="10205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3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91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132" tIns="45566" rIns="91132" bIns="45566" numCol="1" anchor="ctr" anchorCtr="0" compatLnSpc="1">
            <a:prstTxWarp prst="textNoShape">
              <a:avLst/>
            </a:prstTxWarp>
          </a:bodyPr>
          <a:lstStyle>
            <a:lvl1pPr>
              <a:defRPr lang="en-GB" sz="4796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1167556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12" y="2190758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629998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272" y="1446553"/>
            <a:ext cx="11401921" cy="485889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buFont typeface="Arial" pitchFamily="34" charset="0"/>
              <a:buChar char="–"/>
              <a:defRPr sz="2000"/>
            </a:lvl2pPr>
            <a:lvl3pPr>
              <a:buFont typeface="Verdana" pitchFamily="34" charset="0"/>
              <a:buChar char="&gt;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20952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75488" y="290288"/>
            <a:ext cx="11350752" cy="10205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7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703779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567" y="291931"/>
            <a:ext cx="11350752" cy="102057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70567" y="1437219"/>
            <a:ext cx="11350752" cy="45317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21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799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81" y="6616730"/>
            <a:ext cx="955817" cy="18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799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813572"/>
            <a:r>
              <a:rPr lang="en-US">
                <a:ea typeface="ＭＳ Ｐゴシック" charset="0"/>
              </a:rPr>
              <a:t>BRKOPT-2102</a:t>
            </a:r>
          </a:p>
        </p:txBody>
      </p:sp>
    </p:spTree>
    <p:extLst>
      <p:ext uri="{BB962C8B-B14F-4D97-AF65-F5344CB8AC3E}">
        <p14:creationId xmlns:p14="http://schemas.microsoft.com/office/powerpoint/2010/main" val="179402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224" indent="-298114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4929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6567" indent="-28754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397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5822" indent="-228342">
              <a:buClr>
                <a:schemeClr val="tx1"/>
              </a:buClr>
              <a:buSzPct val="80000"/>
              <a:buFont typeface="Arial"/>
              <a:buChar char="•"/>
              <a:defRPr sz="2132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3590" indent="-228342">
              <a:buClr>
                <a:schemeClr val="tx1"/>
              </a:buClr>
              <a:buSzPct val="80000"/>
              <a:buFont typeface="Arial"/>
              <a:buChar char="•"/>
              <a:defRPr sz="1865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1932" indent="-224113">
              <a:buClr>
                <a:schemeClr val="tx1"/>
              </a:buClr>
              <a:buSzPct val="80000"/>
              <a:buFont typeface="Arial"/>
              <a:buChar char="•"/>
              <a:defRPr sz="1599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6501680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6" y="1797052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568" marR="0" indent="-380568" algn="ctr" defTabSz="60891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4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4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21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799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75488" y="207436"/>
            <a:ext cx="11350752" cy="579965"/>
          </a:xfrm>
        </p:spPr>
        <p:txBody>
          <a:bodyPr/>
          <a:lstStyle>
            <a:lvl1pPr marL="8326" indent="-8326" algn="l" defTabSz="609037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729" b="0" kern="120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350352313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224" indent="-298114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80000"/>
              <a:buFont typeface="Arial"/>
              <a:buChar char="•"/>
              <a:defRPr sz="2664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6567" indent="-287541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397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5822" indent="-228342">
              <a:buClr>
                <a:schemeClr val="tx2"/>
              </a:buClr>
              <a:buSzPct val="80000"/>
              <a:buFont typeface="Arial"/>
              <a:buChar char="•"/>
              <a:defRPr sz="2132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13590" indent="-228342">
              <a:buClr>
                <a:schemeClr val="tx2"/>
              </a:buClr>
              <a:buSzPct val="80000"/>
              <a:buFont typeface="Arial"/>
              <a:buChar char="•"/>
              <a:defRPr sz="1865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1932" indent="-224113">
              <a:buClr>
                <a:schemeClr val="tx2"/>
              </a:buClr>
              <a:buSzPct val="80000"/>
              <a:buFont typeface="Arial"/>
              <a:buChar char="•"/>
              <a:defRPr sz="1599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213107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1949244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7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397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6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7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397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397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999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6" y="4058206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1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5999" indent="0">
              <a:buNone/>
              <a:defRPr/>
            </a:lvl2pPr>
            <a:lvl3pPr marL="569340" indent="0">
              <a:buNone/>
              <a:defRPr/>
            </a:lvl3pPr>
            <a:lvl4pPr marL="688288" indent="0">
              <a:buNone/>
              <a:defRPr/>
            </a:lvl4pPr>
            <a:lvl5pPr marL="800887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28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807" tIns="60904" rIns="121807" bIns="60904" numCol="1" anchor="t" anchorCtr="0" compatLnSpc="1">
            <a:prstTxWarp prst="textNoShape">
              <a:avLst/>
            </a:prstTxWarp>
          </a:bodyPr>
          <a:lstStyle/>
          <a:p>
            <a:endParaRPr lang="en-US" sz="1865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179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5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28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56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5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28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709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5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023">
              <a:lnSpc>
                <a:spcPct val="100000"/>
              </a:lnSpc>
              <a:spcBef>
                <a:spcPct val="50000"/>
              </a:spcBef>
              <a:buNone/>
              <a:defRPr sz="2931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5"/>
            </a:lvl2pPr>
            <a:lvl3pPr>
              <a:buFont typeface="Arial" pitchFamily="34" charset="0"/>
              <a:buNone/>
              <a:defRPr sz="1465"/>
            </a:lvl3pPr>
            <a:lvl4pPr>
              <a:buFont typeface="Arial" pitchFamily="34" charset="0"/>
              <a:buNone/>
              <a:defRPr sz="1465"/>
            </a:lvl4pPr>
            <a:lvl5pPr>
              <a:buFont typeface="Arial" pitchFamily="34" charset="0"/>
              <a:buNone/>
              <a:defRPr sz="146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70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574" indent="-532797" algn="l">
              <a:lnSpc>
                <a:spcPct val="90000"/>
              </a:lnSpc>
              <a:defRPr sz="5328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35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5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023">
              <a:lnSpc>
                <a:spcPct val="100000"/>
              </a:lnSpc>
              <a:spcBef>
                <a:spcPct val="50000"/>
              </a:spcBef>
              <a:buNone/>
              <a:defRPr sz="2931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5"/>
            </a:lvl2pPr>
            <a:lvl3pPr>
              <a:buFont typeface="Arial" pitchFamily="34" charset="0"/>
              <a:buNone/>
              <a:defRPr sz="1465"/>
            </a:lvl3pPr>
            <a:lvl4pPr>
              <a:buFont typeface="Arial" pitchFamily="34" charset="0"/>
              <a:buNone/>
              <a:defRPr sz="1465"/>
            </a:lvl4pPr>
            <a:lvl5pPr>
              <a:buFont typeface="Arial" pitchFamily="34" charset="0"/>
              <a:buNone/>
              <a:defRPr sz="146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70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574" indent="-532797" algn="l">
              <a:lnSpc>
                <a:spcPct val="90000"/>
              </a:lnSpc>
              <a:defRPr sz="5328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452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1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44433"/>
            <a:ext cx="10852149" cy="641651"/>
          </a:xfrm>
          <a:prstGeom prst="rect">
            <a:avLst/>
          </a:prstGeom>
          <a:noFill/>
          <a:extLst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3"/>
              </a:lnSpc>
              <a:spcBef>
                <a:spcPts val="0"/>
              </a:spcBef>
              <a:buNone/>
              <a:defRPr sz="3197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20966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" y="3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1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3"/>
            <a:ext cx="11152315" cy="71551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3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8664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1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19836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5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636906" y="6322407"/>
            <a:ext cx="4622389" cy="20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39" tIns="41019" rIns="82039" bIns="41019" anchor="b">
            <a:spAutoFit/>
          </a:bodyPr>
          <a:lstStyle/>
          <a:p>
            <a:pPr algn="l" defTabSz="813572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9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3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999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693159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8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518" indent="-228389">
              <a:lnSpc>
                <a:spcPct val="95000"/>
              </a:lnSpc>
              <a:spcBef>
                <a:spcPts val="1479"/>
              </a:spcBef>
              <a:buClr>
                <a:schemeClr val="tx1"/>
              </a:buClr>
              <a:buSzPct val="80000"/>
              <a:buFont typeface="Arial"/>
              <a:buChar char="•"/>
              <a:defRPr sz="2664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037" indent="-21992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39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3554" indent="-145915">
              <a:buClr>
                <a:schemeClr val="tx1"/>
              </a:buClr>
              <a:buSzPct val="80000"/>
              <a:buFont typeface="Arial"/>
              <a:buChar char="•"/>
              <a:defRPr sz="2132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3590" indent="-228342">
              <a:buClr>
                <a:schemeClr val="tx1"/>
              </a:buClr>
              <a:buSzPct val="80000"/>
              <a:buFont typeface="Arial"/>
              <a:buChar char="•"/>
              <a:defRPr sz="1865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1932" indent="-224113">
              <a:buClr>
                <a:schemeClr val="tx1"/>
              </a:buClr>
              <a:buSzPct val="80000"/>
              <a:buFont typeface="Arial"/>
              <a:buChar char="•"/>
              <a:defRPr sz="1599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29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39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567" y="291930"/>
            <a:ext cx="11350752" cy="102057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70567" y="1437219"/>
            <a:ext cx="11350752" cy="45317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20"/>
            <a:ext cx="479555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799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9" y="6616728"/>
            <a:ext cx="955817" cy="18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799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813572"/>
            <a:r>
              <a:rPr lang="en-US">
                <a:ea typeface="ＭＳ Ｐゴシック" charset="0"/>
              </a:rPr>
              <a:t>BRKOPT-2102</a:t>
            </a:r>
          </a:p>
        </p:txBody>
      </p:sp>
    </p:spTree>
    <p:extLst>
      <p:ext uri="{BB962C8B-B14F-4D97-AF65-F5344CB8AC3E}">
        <p14:creationId xmlns:p14="http://schemas.microsoft.com/office/powerpoint/2010/main" val="331129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5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618" indent="-156488">
              <a:lnSpc>
                <a:spcPct val="95000"/>
              </a:lnSpc>
              <a:spcBef>
                <a:spcPts val="1479"/>
              </a:spcBef>
              <a:buClr>
                <a:schemeClr val="tx1"/>
              </a:buClr>
              <a:buSzPct val="60000"/>
              <a:buFont typeface="Arial"/>
              <a:buChar char="•"/>
              <a:defRPr sz="2664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4877" indent="-15225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397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136" indent="-152259">
              <a:buClr>
                <a:schemeClr val="tx1"/>
              </a:buClr>
              <a:buSzPct val="60000"/>
              <a:buFont typeface="Arial"/>
              <a:buChar char="•"/>
              <a:defRPr sz="2132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89395" indent="-152259">
              <a:buClr>
                <a:schemeClr val="tx1"/>
              </a:buClr>
              <a:buSzPct val="60000"/>
              <a:buFont typeface="Arial"/>
              <a:buChar char="•"/>
              <a:defRPr sz="1865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1654" indent="-152259">
              <a:buClr>
                <a:schemeClr val="tx1"/>
              </a:buClr>
              <a:buSzPct val="60000"/>
              <a:buFont typeface="Arial"/>
              <a:buChar char="•"/>
              <a:defRPr sz="1599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5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618" indent="-156488">
              <a:lnSpc>
                <a:spcPct val="95000"/>
              </a:lnSpc>
              <a:spcBef>
                <a:spcPts val="1479"/>
              </a:spcBef>
              <a:buClr>
                <a:schemeClr val="tx1"/>
              </a:buClr>
              <a:buSzPct val="60000"/>
              <a:buFont typeface="Arial"/>
              <a:buChar char="•"/>
              <a:defRPr sz="2664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4877" indent="-15225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397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136" indent="-152259">
              <a:buClr>
                <a:schemeClr val="tx1"/>
              </a:buClr>
              <a:buSzPct val="60000"/>
              <a:buFont typeface="Arial"/>
              <a:buChar char="•"/>
              <a:defRPr sz="2132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89395" indent="-152259">
              <a:buClr>
                <a:schemeClr val="tx1"/>
              </a:buClr>
              <a:buSzPct val="60000"/>
              <a:buFont typeface="Arial"/>
              <a:buChar char="•"/>
              <a:defRPr sz="1865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1654" indent="-152259">
              <a:buClr>
                <a:schemeClr val="tx1"/>
              </a:buClr>
              <a:buSzPct val="60000"/>
              <a:buFont typeface="Arial"/>
              <a:buChar char="•"/>
              <a:defRPr sz="1599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29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78016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29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5562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478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4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023">
              <a:lnSpc>
                <a:spcPct val="100000"/>
              </a:lnSpc>
              <a:spcBef>
                <a:spcPct val="50000"/>
              </a:spcBef>
              <a:buNone/>
              <a:defRPr sz="1865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5"/>
            </a:lvl2pPr>
            <a:lvl3pPr>
              <a:buFont typeface="Arial" pitchFamily="34" charset="0"/>
              <a:buNone/>
              <a:defRPr sz="1465"/>
            </a:lvl3pPr>
            <a:lvl4pPr>
              <a:buFont typeface="Arial" pitchFamily="34" charset="0"/>
              <a:buNone/>
              <a:defRPr sz="1465"/>
            </a:lvl4pPr>
            <a:lvl5pPr>
              <a:buFont typeface="Arial" pitchFamily="34" charset="0"/>
              <a:buNone/>
              <a:defRPr sz="146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29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1711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4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023">
              <a:lnSpc>
                <a:spcPct val="100000"/>
              </a:lnSpc>
              <a:spcBef>
                <a:spcPct val="50000"/>
              </a:spcBef>
              <a:buNone/>
              <a:defRPr sz="1865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5"/>
            </a:lvl2pPr>
            <a:lvl3pPr>
              <a:buFont typeface="Arial" pitchFamily="34" charset="0"/>
              <a:buNone/>
              <a:defRPr sz="1465"/>
            </a:lvl3pPr>
            <a:lvl4pPr>
              <a:buFont typeface="Arial" pitchFamily="34" charset="0"/>
              <a:buNone/>
              <a:defRPr sz="1465"/>
            </a:lvl4pPr>
            <a:lvl5pPr>
              <a:buFont typeface="Arial" pitchFamily="34" charset="0"/>
              <a:buNone/>
              <a:defRPr sz="1465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9192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5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618" indent="-156488">
              <a:lnSpc>
                <a:spcPct val="95000"/>
              </a:lnSpc>
              <a:spcBef>
                <a:spcPts val="1479"/>
              </a:spcBef>
              <a:buClr>
                <a:schemeClr val="tx2"/>
              </a:buClr>
              <a:buSzPct val="60000"/>
              <a:buFont typeface="Arial"/>
              <a:buChar char="•"/>
              <a:defRPr sz="2664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4877" indent="-15225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39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136" indent="-152259">
              <a:buClr>
                <a:schemeClr val="tx2"/>
              </a:buClr>
              <a:buSzPct val="60000"/>
              <a:buFont typeface="Arial"/>
              <a:buChar char="•"/>
              <a:defRPr sz="2132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89395" indent="-152259">
              <a:buClr>
                <a:schemeClr val="tx2"/>
              </a:buClr>
              <a:buSzPct val="60000"/>
              <a:buFont typeface="Arial"/>
              <a:buChar char="•"/>
              <a:defRPr sz="1865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1654" indent="-152259">
              <a:buClr>
                <a:schemeClr val="tx2"/>
              </a:buClr>
              <a:buSzPct val="60000"/>
              <a:buFont typeface="Arial"/>
              <a:buChar char="•"/>
              <a:defRPr sz="1599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455086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407"/>
            <a:ext cx="4757856" cy="20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39" tIns="41019" rIns="82039" bIns="41019" anchor="b">
            <a:spAutoFit/>
          </a:bodyPr>
          <a:lstStyle/>
          <a:p>
            <a:pPr algn="l" defTabSz="813572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9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82590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5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3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144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3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21" y="709085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274" indent="-22627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518" algn="l"/>
              </a:tabLst>
              <a:defRPr sz="3197"/>
            </a:lvl1pPr>
            <a:lvl2pPr marL="461007" indent="-22838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197"/>
            </a:lvl2pPr>
            <a:lvl3pPr marL="609037" indent="-15648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4"/>
            </a:lvl3pPr>
            <a:lvl4pPr marL="765525" indent="-15648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397"/>
            </a:lvl4pPr>
            <a:lvl5pPr marL="991799" indent="-150146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39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636906" y="6322407"/>
            <a:ext cx="4622389" cy="20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39" tIns="41019" rIns="82039" bIns="41019" anchor="b">
            <a:spAutoFit/>
          </a:bodyPr>
          <a:lstStyle/>
          <a:p>
            <a:pPr algn="l" defTabSz="813572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9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508385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680721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144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3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21" y="680721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259" indent="-152259">
              <a:lnSpc>
                <a:spcPct val="100000"/>
              </a:lnSpc>
              <a:buClr>
                <a:schemeClr val="tx1"/>
              </a:buClr>
              <a:buSzPct val="60000"/>
              <a:defRPr sz="2664"/>
            </a:lvl1pPr>
            <a:lvl2pPr marL="304518" indent="-152259">
              <a:lnSpc>
                <a:spcPct val="100000"/>
              </a:lnSpc>
              <a:buClr>
                <a:schemeClr val="tx1"/>
              </a:buClr>
              <a:buSzPct val="60000"/>
              <a:defRPr sz="2664"/>
            </a:lvl2pPr>
            <a:lvl3pPr marL="456777" indent="-152259">
              <a:lnSpc>
                <a:spcPct val="100000"/>
              </a:lnSpc>
              <a:buClr>
                <a:schemeClr val="tx1"/>
              </a:buClr>
              <a:buSzPct val="60000"/>
              <a:defRPr sz="2397"/>
            </a:lvl3pPr>
            <a:lvl4pPr marL="609037" indent="-164948">
              <a:lnSpc>
                <a:spcPct val="100000"/>
              </a:lnSpc>
              <a:buClr>
                <a:schemeClr val="tx1"/>
              </a:buClr>
              <a:buSzPct val="60000"/>
              <a:defRPr sz="2132"/>
            </a:lvl4pPr>
            <a:lvl5pPr marL="765525" indent="-156488">
              <a:lnSpc>
                <a:spcPct val="100000"/>
              </a:lnSpc>
              <a:buClr>
                <a:schemeClr val="tx1"/>
              </a:buClr>
              <a:buSzPct val="60000"/>
              <a:defRPr sz="213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91" y="2213123"/>
            <a:ext cx="5078396" cy="3908277"/>
          </a:xfrm>
          <a:prstGeom prst="rect">
            <a:avLst/>
          </a:prstGeom>
        </p:spPr>
        <p:txBody>
          <a:bodyPr/>
          <a:lstStyle>
            <a:lvl1pPr marL="152259" indent="-152259">
              <a:buClr>
                <a:schemeClr val="tx2"/>
              </a:buClr>
              <a:buSzPct val="60000"/>
              <a:defRPr lang="en-US" sz="2664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304518" indent="-152259">
              <a:buClr>
                <a:schemeClr val="tx2"/>
              </a:buClr>
              <a:buSzPct val="60000"/>
              <a:defRPr sz="2664">
                <a:solidFill>
                  <a:schemeClr val="bg1">
                    <a:lumMod val="75000"/>
                  </a:schemeClr>
                </a:solidFill>
              </a:defRPr>
            </a:lvl2pPr>
            <a:lvl3pPr marL="456777" indent="-152259">
              <a:buClr>
                <a:schemeClr val="tx2"/>
              </a:buClr>
              <a:buSzPct val="60000"/>
              <a:defRPr sz="2397">
                <a:solidFill>
                  <a:schemeClr val="bg1">
                    <a:lumMod val="75000"/>
                  </a:schemeClr>
                </a:solidFill>
              </a:defRPr>
            </a:lvl3pPr>
            <a:lvl4pPr marL="609037" indent="-164948">
              <a:buClr>
                <a:schemeClr val="tx2"/>
              </a:buClr>
              <a:buSzPct val="60000"/>
              <a:defRPr sz="2132">
                <a:solidFill>
                  <a:schemeClr val="bg1">
                    <a:lumMod val="75000"/>
                  </a:schemeClr>
                </a:solidFill>
              </a:defRPr>
            </a:lvl4pPr>
            <a:lvl5pPr marL="765525" indent="-156488">
              <a:buClr>
                <a:schemeClr val="tx2"/>
              </a:buClr>
              <a:buSzPct val="60000"/>
              <a:defRPr sz="2132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8" y="6322407"/>
            <a:ext cx="4478953" cy="20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39" tIns="41019" rIns="82039" bIns="41019" anchor="b">
            <a:spAutoFit/>
          </a:bodyPr>
          <a:lstStyle/>
          <a:p>
            <a:pPr algn="l" defTabSz="813572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9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202570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5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144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3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7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7" y="5416469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5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36906" y="6322407"/>
            <a:ext cx="3817557" cy="20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39" tIns="41019" rIns="82039" bIns="41019" anchor="b">
            <a:spAutoFit/>
          </a:bodyPr>
          <a:lstStyle/>
          <a:p>
            <a:pPr algn="l" defTabSz="813572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9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48295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5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144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3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7" y="6322407"/>
            <a:ext cx="3929119" cy="20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39" tIns="41019" rIns="82039" bIns="41019" anchor="b">
            <a:spAutoFit/>
          </a:bodyPr>
          <a:lstStyle/>
          <a:p>
            <a:pPr algn="l" defTabSz="813572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9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58549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567" y="291930"/>
            <a:ext cx="11350752" cy="1020576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70567" y="1437219"/>
            <a:ext cx="11350752" cy="45317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20"/>
            <a:ext cx="479555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799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391206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-animated gradient">
    <p:bg>
      <p:bgPr>
        <a:gradFill>
          <a:gsLst>
            <a:gs pos="0">
              <a:srgbClr val="049FD9"/>
            </a:gs>
            <a:gs pos="100000">
              <a:srgbClr val="004BA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7" y="431800"/>
            <a:ext cx="1255184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Calibri Regular" charset="0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Calibri Regular" charset="0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Calibri Regular" charset="0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rgbClr val="FFFFFE"/>
                </a:solidFill>
                <a:latin typeface="Calibri Regular" charset="0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Calibri Regular" charset="0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3115906"/>
      </p:ext>
    </p:extLst>
  </p:cSld>
  <p:clrMapOvr>
    <a:masterClrMapping/>
  </p:clrMapOvr>
  <p:transition spd="slow">
    <p:wip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19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 eaLnBrk="0" hangingPunct="0"/>
            <a:fld id="{96A97DD0-5BE7-4856-A2A9-C42C6688E607}" type="slidenum">
              <a:rPr/>
              <a:pPr eaLnBrk="0" hangingPunct="0"/>
              <a:t>‹#›</a:t>
            </a:fld>
            <a:endParaRPr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8" y="6616600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eaLnBrk="0" hangingPunct="0"/>
            <a:r>
              <a:rPr>
                <a:latin typeface="Arial" panose="020B0604020202020204" pitchFamily="34" charset="0"/>
                <a:ea typeface="ＭＳ Ｐゴシック" charset="0"/>
              </a:rPr>
              <a:t>PSOSPG-1001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75488" y="290287"/>
            <a:ext cx="11350752" cy="10205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83031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alf_Page_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2017 Cisco and/or its affiliates. All rights reserved.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579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orient="horz" pos="2193">
          <p15:clr>
            <a:srgbClr val="FBAE40"/>
          </p15:clr>
        </p15:guide>
        <p15:guide id="3" pos="2675">
          <p15:clr>
            <a:srgbClr val="FBAE40"/>
          </p15:clr>
        </p15:guide>
        <p15:guide id="4" pos="32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image" Target="../media/image5.png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9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132" tIns="45566" rIns="91132" bIns="455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55361" y="6324370"/>
            <a:ext cx="290141" cy="2055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755" tIns="40879" rIns="81755" bIns="40879" anchor="b">
            <a:spAutoFit/>
          </a:bodyPr>
          <a:lstStyle/>
          <a:p>
            <a:pPr algn="r" defTabSz="811082">
              <a:defRPr/>
            </a:pPr>
            <a:fld id="{4ABDCABE-3F10-B64C-92F1-862014417034}" type="slidenum">
              <a:rPr lang="en-US" sz="799">
                <a:solidFill>
                  <a:srgbClr val="000000">
                    <a:alpha val="25000"/>
                  </a:srgbClr>
                </a:solidFill>
                <a:ea typeface="ＭＳ Ｐゴシック" charset="0"/>
                <a:cs typeface="CiscoSans Thin"/>
              </a:rPr>
              <a:pPr algn="r" defTabSz="811082">
                <a:defRPr/>
              </a:pPr>
              <a:t>‹#›</a:t>
            </a:fld>
            <a:endParaRPr lang="en-US" sz="799" dirty="0">
              <a:solidFill>
                <a:srgbClr val="000000">
                  <a:alpha val="25000"/>
                </a:srgbClr>
              </a:solidFill>
              <a:ea typeface="ＭＳ Ｐゴシック" charset="0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3345" y="6322713"/>
            <a:ext cx="3544024" cy="20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755" tIns="40879" rIns="81755" bIns="40879" anchor="b">
            <a:spAutoFit/>
          </a:bodyPr>
          <a:lstStyle/>
          <a:p>
            <a:pPr defTabSz="811082">
              <a:defRPr/>
            </a:pPr>
            <a:r>
              <a:rPr lang="en-US" sz="799" dirty="0">
                <a:solidFill>
                  <a:srgbClr val="000000">
                    <a:alpha val="25000"/>
                  </a:srgbClr>
                </a:solidFill>
                <a:ea typeface="ＭＳ Ｐゴシック" charset="0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6" y="6167696"/>
            <a:ext cx="575083" cy="35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35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</p:sldLayoutIdLst>
  <p:transition spd="slow">
    <p:wipe/>
  </p:transition>
  <p:txStyles>
    <p:titleStyle>
      <a:lvl1pPr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GB" sz="4796" b="0" kern="1200" spc="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  <a:lvl2pPr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5pPr>
      <a:lvl6pPr marL="607177"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6pPr>
      <a:lvl7pPr marL="1214356"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7pPr>
      <a:lvl8pPr marL="1821535"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8pPr>
      <a:lvl9pPr marL="2428705"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5587" indent="-225587" algn="l" defTabSz="908655" rtl="0" eaLnBrk="1" fontAlgn="base" hangingPunct="1">
        <a:lnSpc>
          <a:spcPct val="95000"/>
        </a:lnSpc>
        <a:spcBef>
          <a:spcPts val="1432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998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6458" indent="-286720" algn="l" defTabSz="908655" rtl="0" eaLnBrk="1" fontAlgn="base" hangingPunct="1">
        <a:lnSpc>
          <a:spcPct val="95000"/>
        </a:lnSpc>
        <a:spcBef>
          <a:spcPts val="799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3441" indent="-225587" algn="l" defTabSz="908655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99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68313" indent="-225587" algn="l" defTabSz="908655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3180" indent="-225587" algn="l" defTabSz="908655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47225" indent="-227696" algn="l" defTabSz="910737" rtl="0" eaLnBrk="1" latinLnBrk="0" hangingPunct="1">
        <a:spcBef>
          <a:spcPts val="799"/>
        </a:spcBef>
        <a:buFont typeface="Arial" pitchFamily="34" charset="0"/>
        <a:buChar char="•"/>
        <a:defRPr sz="1199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2825" indent="-227665" algn="l" defTabSz="910737" rtl="0" eaLnBrk="1" latinLnBrk="0" hangingPunct="1">
        <a:spcBef>
          <a:spcPts val="799"/>
        </a:spcBef>
        <a:buFont typeface="Arial" pitchFamily="34" charset="0"/>
        <a:buChar char="•"/>
        <a:defRPr sz="1066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7558" indent="0" algn="l" defTabSz="910737" rtl="0" eaLnBrk="1" latinLnBrk="0" hangingPunct="1">
        <a:spcBef>
          <a:spcPct val="20000"/>
        </a:spcBef>
        <a:buFont typeface="Arial" pitchFamily="34" charset="0"/>
        <a:buNone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70610" indent="-227696" algn="l" defTabSz="910737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5320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0737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66094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1475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76793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32202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87558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42943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4200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145944" y="6242905"/>
            <a:ext cx="565573" cy="35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408"/>
            <a:ext cx="4534733" cy="20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39" tIns="41018" rIns="82039" bIns="41018" anchor="b">
            <a:spAutoFit/>
          </a:bodyPr>
          <a:lstStyle/>
          <a:p>
            <a:pPr defTabSz="813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9" spc="27" dirty="0">
                <a:solidFill>
                  <a:srgbClr val="FFFFFF">
                    <a:lumMod val="65000"/>
                  </a:srgbClr>
                </a:solidFill>
                <a:latin typeface="CiscoSansTT ExtraLight"/>
                <a:ea typeface="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016307" y="6322411"/>
            <a:ext cx="4534733" cy="246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39" tIns="41018" rIns="82039" bIns="41018" anchor="b">
            <a:spAutoFit/>
          </a:bodyPr>
          <a:lstStyle/>
          <a:p>
            <a:pPr defTabSz="813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66" b="1" spc="27">
                <a:solidFill>
                  <a:srgbClr val="FF0000"/>
                </a:solidFill>
                <a:latin typeface="CiscoSansTT ExtraLight"/>
                <a:ea typeface=""/>
                <a:cs typeface="CiscoSans Thin"/>
              </a:rPr>
              <a:t>For internal use only</a:t>
            </a:r>
            <a:endParaRPr lang="en-US" sz="1066" b="1" spc="27" dirty="0">
              <a:solidFill>
                <a:srgbClr val="FF0000"/>
              </a:solidFill>
              <a:latin typeface="CiscoSansTT ExtraLight"/>
              <a:ea typeface="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113486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718" r:id="rId43"/>
    <p:sldLayoutId id="2147483719" r:id="rId44"/>
    <p:sldLayoutId id="2147483720" r:id="rId45"/>
    <p:sldLayoutId id="2147483721" r:id="rId46"/>
  </p:sldLayoutIdLst>
  <p:transition spd="slow">
    <p:wipe/>
  </p:transition>
  <p:txStyles>
    <p:titleStyle>
      <a:lvl1pPr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3" b="0" i="0" kern="1200" dirty="0">
          <a:solidFill>
            <a:schemeClr val="tx2"/>
          </a:solidFill>
          <a:latin typeface="Calibri Regular" charset="0"/>
          <a:ea typeface="ＭＳ Ｐゴシック" charset="0"/>
          <a:cs typeface="CiscoSans"/>
        </a:defRPr>
      </a:lvl1pPr>
      <a:lvl2pPr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036"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6pPr>
      <a:lvl7pPr marL="1218072"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7pPr>
      <a:lvl8pPr marL="1827108"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8pPr>
      <a:lvl9pPr marL="2436144"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275" indent="-226275" algn="l" defTabSz="911440" rtl="0" eaLnBrk="1" fontAlgn="base" hangingPunct="1">
        <a:lnSpc>
          <a:spcPct val="95000"/>
        </a:lnSpc>
        <a:spcBef>
          <a:spcPts val="1432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998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7924" indent="-287600" algn="l" defTabSz="911440" rtl="0" eaLnBrk="1" fontAlgn="base" hangingPunct="1">
        <a:lnSpc>
          <a:spcPct val="95000"/>
        </a:lnSpc>
        <a:spcBef>
          <a:spcPts val="799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201" indent="-226275" algn="l" defTabSz="911440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99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363" indent="-226275" algn="l" defTabSz="911440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5525" indent="-226275" algn="l" defTabSz="911440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0743" indent="-228382" algn="l" defTabSz="913524" rtl="0" eaLnBrk="1" latinLnBrk="0" hangingPunct="1">
        <a:spcBef>
          <a:spcPts val="799"/>
        </a:spcBef>
        <a:buFont typeface="Arial" pitchFamily="34" charset="0"/>
        <a:buChar char="•"/>
        <a:defRPr sz="1199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6638" indent="-228351" algn="l" defTabSz="913524" rtl="0" eaLnBrk="1" latinLnBrk="0" hangingPunct="1">
        <a:spcBef>
          <a:spcPts val="799"/>
        </a:spcBef>
        <a:buFont typeface="Arial" pitchFamily="34" charset="0"/>
        <a:buChar char="•"/>
        <a:defRPr sz="1066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7333" indent="0" algn="l" defTabSz="913524" rtl="0" eaLnBrk="1" latinLnBrk="0" hangingPunct="1">
        <a:spcBef>
          <a:spcPct val="20000"/>
        </a:spcBef>
        <a:buFont typeface="Arial" pitchFamily="34" charset="0"/>
        <a:buNone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476" indent="-228382" algn="l" defTabSz="913524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758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3524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285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048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3807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0572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97333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4097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91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132" tIns="45566" rIns="91132" bIns="455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55362" y="6324369"/>
            <a:ext cx="290141" cy="2055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755" tIns="40880" rIns="81755" bIns="40880" anchor="b">
            <a:spAutoFit/>
          </a:bodyPr>
          <a:lstStyle/>
          <a:p>
            <a:pPr algn="r" defTabSz="811082">
              <a:defRPr/>
            </a:pPr>
            <a:fld id="{4ABDCABE-3F10-B64C-92F1-862014417034}" type="slidenum">
              <a:rPr lang="en-US" sz="799">
                <a:solidFill>
                  <a:srgbClr val="000000">
                    <a:alpha val="25000"/>
                  </a:srgbClr>
                </a:solidFill>
                <a:ea typeface="ＭＳ Ｐゴシック" charset="0"/>
                <a:cs typeface="CiscoSans Thin"/>
              </a:rPr>
              <a:pPr algn="r" defTabSz="811082">
                <a:defRPr/>
              </a:pPr>
              <a:t>‹#›</a:t>
            </a:fld>
            <a:endParaRPr lang="en-US" sz="799" dirty="0">
              <a:solidFill>
                <a:srgbClr val="000000">
                  <a:alpha val="25000"/>
                </a:srgbClr>
              </a:solidFill>
              <a:ea typeface="ＭＳ Ｐゴシック" charset="0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3345" y="6322711"/>
            <a:ext cx="3544024" cy="20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755" tIns="40880" rIns="81755" bIns="40880" anchor="b">
            <a:spAutoFit/>
          </a:bodyPr>
          <a:lstStyle/>
          <a:p>
            <a:pPr defTabSz="811082">
              <a:defRPr/>
            </a:pPr>
            <a:r>
              <a:rPr lang="en-US" sz="799" dirty="0">
                <a:solidFill>
                  <a:srgbClr val="000000">
                    <a:alpha val="25000"/>
                  </a:srgbClr>
                </a:solidFill>
                <a:ea typeface="ＭＳ Ｐゴシック" charset="0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6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36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4" r:id="rId10"/>
    <p:sldLayoutId id="2147483759" r:id="rId11"/>
  </p:sldLayoutIdLst>
  <p:transition spd="slow">
    <p:wipe/>
  </p:transition>
  <p:txStyles>
    <p:titleStyle>
      <a:lvl1pPr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GB" sz="4796" b="0" kern="1200" spc="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  <a:lvl2pPr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5pPr>
      <a:lvl6pPr marL="607177"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6pPr>
      <a:lvl7pPr marL="1214356"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7pPr>
      <a:lvl8pPr marL="1821534"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8pPr>
      <a:lvl9pPr marL="2428705" algn="l" defTabSz="90865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5588" indent="-225588" algn="l" defTabSz="908655" rtl="0" eaLnBrk="1" fontAlgn="base" hangingPunct="1">
        <a:lnSpc>
          <a:spcPct val="95000"/>
        </a:lnSpc>
        <a:spcBef>
          <a:spcPts val="1432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999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6457" indent="-286719" algn="l" defTabSz="908655" rtl="0" eaLnBrk="1" fontAlgn="base" hangingPunct="1">
        <a:lnSpc>
          <a:spcPct val="95000"/>
        </a:lnSpc>
        <a:spcBef>
          <a:spcPts val="799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3442" indent="-225588" algn="l" defTabSz="908655" rtl="0" eaLnBrk="1" fontAlgn="base" hangingPunct="1">
        <a:lnSpc>
          <a:spcPct val="95000"/>
        </a:lnSpc>
        <a:spcBef>
          <a:spcPts val="832"/>
        </a:spcBef>
        <a:spcAft>
          <a:spcPct val="0"/>
        </a:spcAft>
        <a:buFont typeface="Arial" charset="0"/>
        <a:buChar char="•"/>
        <a:defRPr lang="en-US" sz="1599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68313" indent="-225588" algn="l" defTabSz="908655" rtl="0" eaLnBrk="1" fontAlgn="base" hangingPunct="1">
        <a:lnSpc>
          <a:spcPct val="95000"/>
        </a:lnSpc>
        <a:spcBef>
          <a:spcPts val="832"/>
        </a:spcBef>
        <a:spcAft>
          <a:spcPct val="0"/>
        </a:spcAft>
        <a:buFont typeface="Arial" charset="0"/>
        <a:buChar char="•"/>
        <a:defRPr lang="en-US" sz="14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3180" indent="-225588" algn="l" defTabSz="908655" rtl="0" eaLnBrk="1" fontAlgn="base" hangingPunct="1">
        <a:lnSpc>
          <a:spcPct val="95000"/>
        </a:lnSpc>
        <a:spcBef>
          <a:spcPts val="832"/>
        </a:spcBef>
        <a:spcAft>
          <a:spcPct val="0"/>
        </a:spcAft>
        <a:buFont typeface="Arial" charset="0"/>
        <a:buChar char="•"/>
        <a:defRPr lang="en-US" sz="14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47225" indent="-227696" algn="l" defTabSz="910737" rtl="0" eaLnBrk="1" latinLnBrk="0" hangingPunct="1">
        <a:spcBef>
          <a:spcPts val="799"/>
        </a:spcBef>
        <a:buFont typeface="Arial" pitchFamily="34" charset="0"/>
        <a:buChar char="•"/>
        <a:defRPr sz="1199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2825" indent="-227665" algn="l" defTabSz="910737" rtl="0" eaLnBrk="1" latinLnBrk="0" hangingPunct="1">
        <a:spcBef>
          <a:spcPts val="799"/>
        </a:spcBef>
        <a:buFont typeface="Arial" pitchFamily="34" charset="0"/>
        <a:buChar char="•"/>
        <a:defRPr sz="1065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87558" indent="0" algn="l" defTabSz="910737" rtl="0" eaLnBrk="1" latinLnBrk="0" hangingPunct="1">
        <a:spcBef>
          <a:spcPct val="20000"/>
        </a:spcBef>
        <a:buFont typeface="Arial" pitchFamily="34" charset="0"/>
        <a:buNone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70610" indent="-227696" algn="l" defTabSz="91073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5319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0737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66094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1474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76794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32202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87558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42944" algn="l" defTabSz="910737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36906" y="6322407"/>
            <a:ext cx="4534733" cy="20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39" tIns="41019" rIns="82039" bIns="41019" anchor="b">
            <a:spAutoFit/>
          </a:bodyPr>
          <a:lstStyle/>
          <a:p>
            <a:pPr defTabSz="8135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99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4362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</p:sldLayoutIdLst>
  <p:txStyles>
    <p:titleStyle>
      <a:lvl1pPr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29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5pPr>
      <a:lvl6pPr marL="609037"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6pPr>
      <a:lvl7pPr marL="1218072"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7pPr>
      <a:lvl8pPr marL="1827109"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8pPr>
      <a:lvl9pPr marL="2436144" algn="l" defTabSz="91144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3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274" indent="-226274" algn="l" defTabSz="911440" rtl="0" eaLnBrk="1" fontAlgn="base" hangingPunct="1">
        <a:lnSpc>
          <a:spcPct val="95000"/>
        </a:lnSpc>
        <a:spcBef>
          <a:spcPts val="1432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999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7924" indent="-287601" algn="l" defTabSz="911440" rtl="0" eaLnBrk="1" fontAlgn="base" hangingPunct="1">
        <a:lnSpc>
          <a:spcPct val="95000"/>
        </a:lnSpc>
        <a:spcBef>
          <a:spcPts val="799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200" indent="-226274" algn="l" defTabSz="911440" rtl="0" eaLnBrk="1" fontAlgn="base" hangingPunct="1">
        <a:lnSpc>
          <a:spcPct val="95000"/>
        </a:lnSpc>
        <a:spcBef>
          <a:spcPts val="832"/>
        </a:spcBef>
        <a:spcAft>
          <a:spcPct val="0"/>
        </a:spcAft>
        <a:buFont typeface="Arial" charset="0"/>
        <a:buChar char="•"/>
        <a:defRPr lang="en-US" sz="1599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363" indent="-226274" algn="l" defTabSz="911440" rtl="0" eaLnBrk="1" fontAlgn="base" hangingPunct="1">
        <a:lnSpc>
          <a:spcPct val="95000"/>
        </a:lnSpc>
        <a:spcBef>
          <a:spcPts val="832"/>
        </a:spcBef>
        <a:spcAft>
          <a:spcPct val="0"/>
        </a:spcAft>
        <a:buFont typeface="Arial" charset="0"/>
        <a:buChar char="•"/>
        <a:defRPr lang="en-US" sz="14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5525" indent="-226274" algn="l" defTabSz="911440" rtl="0" eaLnBrk="1" fontAlgn="base" hangingPunct="1">
        <a:lnSpc>
          <a:spcPct val="95000"/>
        </a:lnSpc>
        <a:spcBef>
          <a:spcPts val="832"/>
        </a:spcBef>
        <a:spcAft>
          <a:spcPct val="0"/>
        </a:spcAft>
        <a:buFont typeface="Arial" charset="0"/>
        <a:buChar char="•"/>
        <a:defRPr lang="en-US" sz="1465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0743" indent="-228382" algn="l" defTabSz="913524" rtl="0" eaLnBrk="1" latinLnBrk="0" hangingPunct="1">
        <a:spcBef>
          <a:spcPts val="799"/>
        </a:spcBef>
        <a:buFont typeface="Arial" pitchFamily="34" charset="0"/>
        <a:buChar char="•"/>
        <a:defRPr sz="1199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6638" indent="-228352" algn="l" defTabSz="913524" rtl="0" eaLnBrk="1" latinLnBrk="0" hangingPunct="1">
        <a:spcBef>
          <a:spcPts val="799"/>
        </a:spcBef>
        <a:buFont typeface="Arial" pitchFamily="34" charset="0"/>
        <a:buChar char="•"/>
        <a:defRPr sz="1065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7333" indent="0" algn="l" defTabSz="913524" rtl="0" eaLnBrk="1" latinLnBrk="0" hangingPunct="1">
        <a:spcBef>
          <a:spcPct val="20000"/>
        </a:spcBef>
        <a:buFont typeface="Arial" pitchFamily="34" charset="0"/>
        <a:buNone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2476" indent="-228382" algn="l" defTabSz="913524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758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3524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284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049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3807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0571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97333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4097" algn="l" defTabSz="913524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6.png"/><Relationship Id="rId5" Type="http://schemas.microsoft.com/office/2007/relationships/hdphoto" Target="../media/hdphoto1.wdp"/><Relationship Id="rId4" Type="http://schemas.openxmlformats.org/officeDocument/2006/relationships/image" Target="../media/image18.png"/><Relationship Id="rId9" Type="http://schemas.openxmlformats.org/officeDocument/2006/relationships/image" Target="../media/image5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8.png"/><Relationship Id="rId5" Type="http://schemas.openxmlformats.org/officeDocument/2006/relationships/image" Target="../media/image56.png"/><Relationship Id="rId4" Type="http://schemas.openxmlformats.org/officeDocument/2006/relationships/image" Target="../media/image2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8.png"/><Relationship Id="rId5" Type="http://schemas.openxmlformats.org/officeDocument/2006/relationships/image" Target="../media/image56.png"/><Relationship Id="rId4" Type="http://schemas.openxmlformats.org/officeDocument/2006/relationships/image" Target="../media/image2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8.png"/><Relationship Id="rId5" Type="http://schemas.openxmlformats.org/officeDocument/2006/relationships/image" Target="../media/image56.png"/><Relationship Id="rId4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69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72.png"/><Relationship Id="rId4" Type="http://schemas.microsoft.com/office/2007/relationships/hdphoto" Target="../media/hdphoto1.wd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6.png"/><Relationship Id="rId5" Type="http://schemas.openxmlformats.org/officeDocument/2006/relationships/image" Target="../media/image74.png"/><Relationship Id="rId4" Type="http://schemas.microsoft.com/office/2007/relationships/hdphoto" Target="../media/hdphoto1.wdp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0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2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8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4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0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8.png"/><Relationship Id="rId7" Type="http://schemas.openxmlformats.org/officeDocument/2006/relationships/image" Target="../media/image8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7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4720968"/>
            <a:ext cx="11120203" cy="1200677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Segment Routing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Bootcamp Lab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5623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ACD3-736B-40B4-97C5-38EEB468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39E38-60AB-4841-9658-9D4001C7C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676"/>
            <a:ext cx="12192000" cy="54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584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3072499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667747" y="717552"/>
            <a:ext cx="458779" cy="730185"/>
            <a:chOff x="3521030" y="1960676"/>
            <a:chExt cx="625611" cy="687142"/>
          </a:xfrm>
        </p:grpSpPr>
        <p:sp>
          <p:nvSpPr>
            <p:cNvPr id="150" name="TextBox 149"/>
            <p:cNvSpPr txBox="1"/>
            <p:nvPr/>
          </p:nvSpPr>
          <p:spPr>
            <a:xfrm>
              <a:off x="3521030" y="2406698"/>
              <a:ext cx="625611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r>
                <a: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rPr>
                <a:t>XTC</a:t>
              </a:r>
            </a:p>
          </p:txBody>
        </p:sp>
        <p:pic>
          <p:nvPicPr>
            <p:cNvPr id="151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Group 151"/>
          <p:cNvGrpSpPr/>
          <p:nvPr/>
        </p:nvGrpSpPr>
        <p:grpSpPr>
          <a:xfrm>
            <a:off x="6509024" y="712576"/>
            <a:ext cx="402334" cy="730185"/>
            <a:chOff x="3557590" y="1960676"/>
            <a:chExt cx="548640" cy="687142"/>
          </a:xfrm>
        </p:grpSpPr>
        <p:sp>
          <p:nvSpPr>
            <p:cNvPr id="153" name="TextBox 152"/>
            <p:cNvSpPr txBox="1"/>
            <p:nvPr/>
          </p:nvSpPr>
          <p:spPr>
            <a:xfrm>
              <a:off x="3566891" y="2406698"/>
              <a:ext cx="522873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r>
                <a: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rPr>
                <a:t>RR</a:t>
              </a:r>
            </a:p>
          </p:txBody>
        </p:sp>
        <p:pic>
          <p:nvPicPr>
            <p:cNvPr id="154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64162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7618212" y="-375373"/>
            <a:ext cx="1045373" cy="1916696"/>
            <a:chOff x="333615" y="262343"/>
            <a:chExt cx="784030" cy="1437522"/>
          </a:xfrm>
        </p:grpSpPr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99" y="289656"/>
              <a:ext cx="768746" cy="1051794"/>
            </a:xfrm>
            <a:prstGeom prst="rect">
              <a:avLst/>
            </a:prstGeom>
          </p:spPr>
        </p:pic>
        <p:grpSp>
          <p:nvGrpSpPr>
            <p:cNvPr id="167" name="Group 166"/>
            <p:cNvGrpSpPr/>
            <p:nvPr/>
          </p:nvGrpSpPr>
          <p:grpSpPr>
            <a:xfrm>
              <a:off x="342993" y="805412"/>
              <a:ext cx="774652" cy="395064"/>
              <a:chOff x="396947" y="1512209"/>
              <a:chExt cx="775369" cy="395430"/>
            </a:xfrm>
          </p:grpSpPr>
          <p:sp>
            <p:nvSpPr>
              <p:cNvPr id="168" name="Flowchart: Process 167"/>
              <p:cNvSpPr/>
              <p:nvPr/>
            </p:nvSpPr>
            <p:spPr>
              <a:xfrm>
                <a:off x="396947" y="1512209"/>
                <a:ext cx="775369" cy="256040"/>
              </a:xfrm>
              <a:prstGeom prst="flowChartProcess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2511">
                  <a:defRPr/>
                </a:pPr>
                <a:endParaRPr lang="en-US" sz="1865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9" name="Flowchart: Process 168"/>
              <p:cNvSpPr/>
              <p:nvPr/>
            </p:nvSpPr>
            <p:spPr>
              <a:xfrm>
                <a:off x="402857" y="1772454"/>
                <a:ext cx="744375" cy="135185"/>
              </a:xfrm>
              <a:prstGeom prst="flowChartProcess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2511">
                  <a:defRPr/>
                </a:pPr>
                <a:r>
                  <a:rPr lang="en-US" sz="1065" dirty="0">
                    <a:solidFill>
                      <a:srgbClr val="FFFFFF"/>
                    </a:solidFill>
                    <a:latin typeface="Arial"/>
                  </a:rPr>
                  <a:t>OSPF + SR</a:t>
                </a:r>
              </a:p>
            </p:txBody>
          </p:sp>
        </p:grpSp>
        <p:sp>
          <p:nvSpPr>
            <p:cNvPr id="170" name="Flowchart: Process 169"/>
            <p:cNvSpPr/>
            <p:nvPr/>
          </p:nvSpPr>
          <p:spPr>
            <a:xfrm>
              <a:off x="333615" y="262343"/>
              <a:ext cx="768746" cy="551741"/>
            </a:xfrm>
            <a:prstGeom prst="flowChartProcess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endParaRPr lang="en-US" sz="1865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1" name="Flowchart: Process 170"/>
            <p:cNvSpPr/>
            <p:nvPr/>
          </p:nvSpPr>
          <p:spPr>
            <a:xfrm>
              <a:off x="338671" y="1564805"/>
              <a:ext cx="743687" cy="135060"/>
            </a:xfrm>
            <a:prstGeom prst="flowChartProces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065" dirty="0">
                  <a:solidFill>
                    <a:srgbClr val="FFFFFF"/>
                  </a:solidFill>
                  <a:latin typeface="Arial"/>
                </a:rPr>
                <a:t>XTC 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92324" y="1287117"/>
              <a:ext cx="252225" cy="284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0070C0"/>
                  </a:solidFill>
                  <a:latin typeface="Arial"/>
                  <a:ea typeface="ＭＳ Ｐゴシック" pitchFamily="34" charset="-128"/>
                </a:rPr>
                <a:t>+</a:t>
              </a:r>
              <a:endParaRPr lang="en-US" sz="1865" b="1" dirty="0">
                <a:solidFill>
                  <a:srgbClr val="FF0000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146" name="Flowchart: Process 145"/>
            <p:cNvSpPr/>
            <p:nvPr/>
          </p:nvSpPr>
          <p:spPr>
            <a:xfrm>
              <a:off x="348898" y="695374"/>
              <a:ext cx="768747" cy="130889"/>
            </a:xfrm>
            <a:prstGeom prst="flowChartProcess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065" dirty="0">
                  <a:solidFill>
                    <a:srgbClr val="FFFFFF"/>
                  </a:solidFill>
                  <a:latin typeface="Arial"/>
                </a:rPr>
                <a:t>BGP VPN</a:t>
              </a:r>
            </a:p>
          </p:txBody>
        </p:sp>
      </p:grp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58781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216546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65" name="Group 264"/>
          <p:cNvGrpSpPr/>
          <p:nvPr/>
        </p:nvGrpSpPr>
        <p:grpSpPr>
          <a:xfrm>
            <a:off x="4826985" y="703153"/>
            <a:ext cx="550495" cy="779671"/>
            <a:chOff x="389107" y="1333101"/>
            <a:chExt cx="595904" cy="933530"/>
          </a:xfrm>
        </p:grpSpPr>
        <p:pic>
          <p:nvPicPr>
            <p:cNvPr id="266" name="Picture 10" descr="C:\Users\ecoffey\AppData\Local\Temp\Rar$DRa0.376\30028_Device_file_server_default_256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07" y="1333101"/>
              <a:ext cx="595904" cy="70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7" name="TextBox 266"/>
            <p:cNvSpPr txBox="1"/>
            <p:nvPr/>
          </p:nvSpPr>
          <p:spPr>
            <a:xfrm>
              <a:off x="412044" y="1959844"/>
              <a:ext cx="520915" cy="30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r>
                <a: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rPr>
                <a:t>NSO</a:t>
              </a:r>
            </a:p>
          </p:txBody>
        </p: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54255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98064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39970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39971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58451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58781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Topology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9984969" y="511633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519446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51250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94326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58236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600014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8681220" y="248820"/>
            <a:ext cx="3404129" cy="123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2511">
              <a:defRPr/>
            </a:pPr>
            <a:endParaRPr lang="en-US" sz="1065" b="1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defTabSz="912511">
              <a:defRPr/>
            </a:pPr>
            <a:endParaRPr lang="en-US" sz="1065" b="1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defTabSz="912511">
              <a:defRPr/>
            </a:pPr>
            <a:r>
              <a:rPr lang="en-US" sz="1065" b="1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Green Link = Low-Latency Link</a:t>
            </a:r>
          </a:p>
          <a:p>
            <a:pPr defTabSz="912511">
              <a:defRPr/>
            </a:pPr>
            <a:r>
              <a:rPr lang="en-US" sz="1065" b="1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Red Link     = Normal Link </a:t>
            </a:r>
          </a:p>
          <a:p>
            <a:pPr defTabSz="912511">
              <a:defRPr/>
            </a:pPr>
            <a:endParaRPr lang="en-US" sz="1065" b="1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defTabSz="912511">
              <a:defRPr/>
            </a:pPr>
            <a:endParaRPr lang="en-US" sz="1065" b="1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defTabSz="912511">
              <a:defRPr/>
            </a:pPr>
            <a:r>
              <a:rPr lang="en-US" sz="1065" b="1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              = Low Latency Traffic</a:t>
            </a:r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816" y="1098107"/>
            <a:ext cx="469835" cy="4745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66435" y="568530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88174" y="5688671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3211033" y="1706672"/>
            <a:ext cx="1736652" cy="668000"/>
          </a:xfrm>
          <a:prstGeom prst="wedgeRoundRectCallout">
            <a:avLst>
              <a:gd name="adj1" fmla="val 44684"/>
              <a:gd name="adj2" fmla="val 122304"/>
              <a:gd name="adj3" fmla="val 16667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Low Delay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Transport Link</a:t>
            </a:r>
          </a:p>
        </p:txBody>
      </p:sp>
      <p:sp>
        <p:nvSpPr>
          <p:cNvPr id="173" name="Rounded Rectangular Callout 172"/>
          <p:cNvSpPr/>
          <p:nvPr/>
        </p:nvSpPr>
        <p:spPr>
          <a:xfrm>
            <a:off x="6277126" y="1741164"/>
            <a:ext cx="1736652" cy="668000"/>
          </a:xfrm>
          <a:prstGeom prst="wedgeRoundRectCallout">
            <a:avLst>
              <a:gd name="adj1" fmla="val 90806"/>
              <a:gd name="adj2" fmla="val 240090"/>
              <a:gd name="adj3" fmla="val 1666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High Delay Transport Link</a:t>
            </a:r>
          </a:p>
        </p:txBody>
      </p:sp>
    </p:spTree>
    <p:extLst>
      <p:ext uri="{BB962C8B-B14F-4D97-AF65-F5344CB8AC3E}">
        <p14:creationId xmlns:p14="http://schemas.microsoft.com/office/powerpoint/2010/main" val="1172425038"/>
      </p:ext>
    </p:extLst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54494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64162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58781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216546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54255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98064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39970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39971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58451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58781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Segment Routing + Seamless MPLS Architecture 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for Simple, Flexible and Scalable Network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9984969" y="511633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519446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51250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94326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58236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600014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78238" y="5438835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SR Network</a:t>
            </a:r>
          </a:p>
        </p:txBody>
      </p:sp>
      <p:sp>
        <p:nvSpPr>
          <p:cNvPr id="13" name="Flowchart: Alternate Process 12"/>
          <p:cNvSpPr/>
          <p:nvPr/>
        </p:nvSpPr>
        <p:spPr>
          <a:xfrm>
            <a:off x="2246738" y="1213186"/>
            <a:ext cx="7778941" cy="1242372"/>
          </a:xfrm>
          <a:prstGeom prst="flowChartAlternateProcess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dirty="0">
                <a:solidFill>
                  <a:srgbClr val="FFFFFF"/>
                </a:solidFill>
                <a:latin typeface="Arial"/>
              </a:rPr>
              <a:t>Multiple IGP domain with BGP LU or SDN Controller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dirty="0">
                <a:solidFill>
                  <a:srgbClr val="FFFFFF"/>
                </a:solidFill>
                <a:latin typeface="Arial"/>
              </a:rPr>
              <a:t>Large Scale and Flexible Network (up to 100.000)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dirty="0">
                <a:solidFill>
                  <a:srgbClr val="FFFFFF"/>
                </a:solidFill>
                <a:latin typeface="Arial"/>
              </a:rPr>
              <a:t>More Stable Network – Isolated Network Change Impact</a:t>
            </a:r>
          </a:p>
        </p:txBody>
      </p:sp>
      <p:sp>
        <p:nvSpPr>
          <p:cNvPr id="155" name="Rounded Rectangular Callout 154"/>
          <p:cNvSpPr/>
          <p:nvPr/>
        </p:nvSpPr>
        <p:spPr>
          <a:xfrm>
            <a:off x="2598790" y="3043596"/>
            <a:ext cx="2869575" cy="2322609"/>
          </a:xfrm>
          <a:prstGeom prst="wedgeRoundRectCallout">
            <a:avLst>
              <a:gd name="adj1" fmla="val -58591"/>
              <a:gd name="adj2" fmla="val 54480"/>
              <a:gd name="adj3" fmla="val 16667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Smaller Route Table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R1 and R7 as Gateway to Other IGP Domain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Learn from SDN Controller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Route to other IGP Domain Router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7373823" y="5456958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SR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574" y="2677733"/>
            <a:ext cx="5182415" cy="8823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574" y="3962781"/>
            <a:ext cx="5182415" cy="8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42391"/>
      </p:ext>
    </p:extLst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Box 314"/>
          <p:cNvSpPr txBox="1"/>
          <p:nvPr/>
        </p:nvSpPr>
        <p:spPr>
          <a:xfrm>
            <a:off x="3430557" y="294510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cxnSp>
        <p:nvCxnSpPr>
          <p:cNvPr id="155" name="Straight Connector 154"/>
          <p:cNvCxnSpPr/>
          <p:nvPr/>
        </p:nvCxnSpPr>
        <p:spPr>
          <a:xfrm>
            <a:off x="4220044" y="1908264"/>
            <a:ext cx="2484353" cy="7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51" idx="2"/>
          </p:cNvCxnSpPr>
          <p:nvPr/>
        </p:nvCxnSpPr>
        <p:spPr>
          <a:xfrm>
            <a:off x="5895723" y="1300559"/>
            <a:ext cx="6751" cy="607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54" idx="2"/>
          </p:cNvCxnSpPr>
          <p:nvPr/>
        </p:nvCxnSpPr>
        <p:spPr>
          <a:xfrm>
            <a:off x="6710193" y="1295584"/>
            <a:ext cx="15468" cy="62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899209" y="1911014"/>
            <a:ext cx="1488" cy="972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3514413" y="5125011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460261" y="293822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444564" y="5125240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283" name="Straight Connector 282"/>
          <p:cNvCxnSpPr/>
          <p:nvPr/>
        </p:nvCxnSpPr>
        <p:spPr>
          <a:xfrm flipH="1">
            <a:off x="4227545" y="1200549"/>
            <a:ext cx="5889" cy="715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4887662" y="1206560"/>
            <a:ext cx="5889" cy="715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10617063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Learn On-Demand Path from XTC via PCEP</a:t>
            </a:r>
          </a:p>
          <a:p>
            <a:pPr defTabSz="912261">
              <a:defRPr/>
            </a:pPr>
            <a:r>
              <a:rPr lang="en-US" sz="2400" dirty="0">
                <a:solidFill>
                  <a:srgbClr val="005073"/>
                </a:solidFill>
                <a:latin typeface="CiscoSansTT ExtraLight"/>
              </a:rPr>
              <a:t>show run segment-routing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58781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216546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54255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98064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39970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39971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Freeform 17"/>
          <p:cNvSpPr>
            <a:spLocks/>
          </p:cNvSpPr>
          <p:nvPr/>
        </p:nvSpPr>
        <p:spPr bwMode="auto">
          <a:xfrm>
            <a:off x="1081726" y="519446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51250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94326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58236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600014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91" name="TextBox 290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824511" y="2517976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grpSp>
        <p:nvGrpSpPr>
          <p:cNvPr id="254" name="Group 253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146" name="Group 145"/>
          <p:cNvGrpSpPr/>
          <p:nvPr/>
        </p:nvGrpSpPr>
        <p:grpSpPr>
          <a:xfrm>
            <a:off x="5870947" y="920752"/>
            <a:ext cx="458779" cy="730185"/>
            <a:chOff x="3521030" y="1960676"/>
            <a:chExt cx="625611" cy="687142"/>
          </a:xfrm>
        </p:grpSpPr>
        <p:sp>
          <p:nvSpPr>
            <p:cNvPr id="161" name="TextBox 160"/>
            <p:cNvSpPr txBox="1"/>
            <p:nvPr/>
          </p:nvSpPr>
          <p:spPr>
            <a:xfrm>
              <a:off x="3521030" y="2406698"/>
              <a:ext cx="625611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r>
                <a: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rPr>
                <a:t>XTC</a:t>
              </a:r>
            </a:p>
          </p:txBody>
        </p:sp>
        <p:pic>
          <p:nvPicPr>
            <p:cNvPr id="16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/>
          <p:cNvCxnSpPr>
            <a:endCxn id="161" idx="1"/>
          </p:cNvCxnSpPr>
          <p:nvPr/>
        </p:nvCxnSpPr>
        <p:spPr>
          <a:xfrm flipV="1">
            <a:off x="2438401" y="1522825"/>
            <a:ext cx="3432546" cy="1450128"/>
          </a:xfrm>
          <a:prstGeom prst="straightConnector1">
            <a:avLst/>
          </a:prstGeom>
          <a:ln w="476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2438400" y="1669763"/>
            <a:ext cx="3605237" cy="3742471"/>
          </a:xfrm>
          <a:prstGeom prst="straightConnector1">
            <a:avLst/>
          </a:prstGeom>
          <a:ln w="476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 flipV="1">
            <a:off x="6168107" y="1681801"/>
            <a:ext cx="3358667" cy="3705473"/>
          </a:xfrm>
          <a:prstGeom prst="straightConnector1">
            <a:avLst/>
          </a:prstGeom>
          <a:ln w="476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161" idx="3"/>
          </p:cNvCxnSpPr>
          <p:nvPr/>
        </p:nvCxnSpPr>
        <p:spPr>
          <a:xfrm flipH="1" flipV="1">
            <a:off x="6329726" y="1522825"/>
            <a:ext cx="3197049" cy="1393692"/>
          </a:xfrm>
          <a:prstGeom prst="straightConnector1">
            <a:avLst/>
          </a:prstGeom>
          <a:ln w="4762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3345" y="3503214"/>
            <a:ext cx="5399535" cy="14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71697"/>
      </p:ext>
    </p:extLst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Network Slice Creation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63" y="1461431"/>
            <a:ext cx="10677981" cy="39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67066"/>
      </p:ext>
    </p:extLst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nded Rectangle 170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Network Slice Creation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network-slice :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 err="1">
                <a:solidFill>
                  <a:srgbClr val="214794">
                    <a:lumMod val="50000"/>
                  </a:srgbClr>
                </a:solidFill>
                <a:latin typeface="Arial"/>
              </a:rPr>
              <a:t>asian</a:t>
            </a: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-games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106" name="Straight Connector 105"/>
          <p:cNvCxnSpPr>
            <a:stCxn id="100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Device_router_3057_unknown_64.png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111" name="Picture 110" descr="10090_Device_group_256.png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112" name="TextBox 111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113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115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5819285" y="911133"/>
            <a:ext cx="550495" cy="779671"/>
            <a:chOff x="389107" y="1333101"/>
            <a:chExt cx="595904" cy="933530"/>
          </a:xfrm>
        </p:grpSpPr>
        <p:pic>
          <p:nvPicPr>
            <p:cNvPr id="166" name="Picture 10" descr="C:\Users\ecoffey\AppData\Local\Temp\Rar$DRa0.376\30028_Device_file_server_default_256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07" y="1333101"/>
              <a:ext cx="595904" cy="70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" name="TextBox 166"/>
            <p:cNvSpPr txBox="1"/>
            <p:nvPr/>
          </p:nvSpPr>
          <p:spPr>
            <a:xfrm>
              <a:off x="412044" y="1959844"/>
              <a:ext cx="520915" cy="30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r>
                <a: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rPr>
                <a:t>NSO</a:t>
              </a:r>
            </a:p>
          </p:txBody>
        </p:sp>
      </p:grpSp>
      <p:cxnSp>
        <p:nvCxnSpPr>
          <p:cNvPr id="168" name="Straight Arrow Connector 167"/>
          <p:cNvCxnSpPr/>
          <p:nvPr/>
        </p:nvCxnSpPr>
        <p:spPr>
          <a:xfrm flipV="1">
            <a:off x="2438400" y="1538258"/>
            <a:ext cx="3402037" cy="1434695"/>
          </a:xfrm>
          <a:prstGeom prst="straightConnector1">
            <a:avLst/>
          </a:prstGeom>
          <a:ln w="47625">
            <a:solidFill>
              <a:srgbClr val="E3241B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endCxn id="167" idx="3"/>
          </p:cNvCxnSpPr>
          <p:nvPr/>
        </p:nvCxnSpPr>
        <p:spPr>
          <a:xfrm flipH="1" flipV="1">
            <a:off x="6321694" y="1562692"/>
            <a:ext cx="3205081" cy="1345997"/>
          </a:xfrm>
          <a:prstGeom prst="straightConnector1">
            <a:avLst/>
          </a:prstGeom>
          <a:ln w="47625">
            <a:solidFill>
              <a:srgbClr val="E3241B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2" idx="3"/>
            <a:endCxn id="88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8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Oval 8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0284880" y="3148820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86" name="Picture 85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87" name="Group 86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90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1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2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3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4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5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037813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16573" y="87150"/>
            <a:ext cx="10046113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Node Slice for Service Application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38" y="949518"/>
            <a:ext cx="10916093" cy="277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6" y="3732499"/>
            <a:ext cx="11086216" cy="28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35158"/>
      </p:ext>
    </p:extLst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nded Rectangle 170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Node Slice Creation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network-slice :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 err="1">
                <a:solidFill>
                  <a:srgbClr val="214794">
                    <a:lumMod val="50000"/>
                  </a:srgbClr>
                </a:solidFill>
                <a:latin typeface="Arial"/>
              </a:rPr>
              <a:t>asian</a:t>
            </a: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-games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106" name="Straight Connector 105"/>
          <p:cNvCxnSpPr>
            <a:stCxn id="100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Device_router_3057_unknown_64.png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111" name="Picture 110" descr="10090_Device_group_256.png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112" name="TextBox 111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113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115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5819285" y="911133"/>
            <a:ext cx="550495" cy="779671"/>
            <a:chOff x="389107" y="1333101"/>
            <a:chExt cx="595904" cy="933530"/>
          </a:xfrm>
        </p:grpSpPr>
        <p:pic>
          <p:nvPicPr>
            <p:cNvPr id="166" name="Picture 10" descr="C:\Users\ecoffey\AppData\Local\Temp\Rar$DRa0.376\30028_Device_file_server_default_256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07" y="1333101"/>
              <a:ext cx="595904" cy="70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" name="TextBox 166"/>
            <p:cNvSpPr txBox="1"/>
            <p:nvPr/>
          </p:nvSpPr>
          <p:spPr>
            <a:xfrm>
              <a:off x="412044" y="1959844"/>
              <a:ext cx="520915" cy="30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r>
                <a: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rPr>
                <a:t>NSO</a:t>
              </a:r>
            </a:p>
          </p:txBody>
        </p:sp>
      </p:grpSp>
      <p:cxnSp>
        <p:nvCxnSpPr>
          <p:cNvPr id="80" name="Straight Connector 79"/>
          <p:cNvCxnSpPr>
            <a:stCxn id="82" idx="3"/>
            <a:endCxn id="88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8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Oval 8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9824511" y="2517976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86" name="Picture 85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87" name="Group 86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90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1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2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3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4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5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44" name="Rounded Rectangle 43"/>
          <p:cNvSpPr/>
          <p:nvPr/>
        </p:nvSpPr>
        <p:spPr>
          <a:xfrm>
            <a:off x="568978" y="3951974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asian-games-5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9178398" y="3346258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asian-games-2</a:t>
            </a:r>
          </a:p>
        </p:txBody>
      </p:sp>
    </p:spTree>
    <p:extLst>
      <p:ext uri="{BB962C8B-B14F-4D97-AF65-F5344CB8AC3E}">
        <p14:creationId xmlns:p14="http://schemas.microsoft.com/office/powerpoint/2010/main" val="3306510463"/>
      </p:ext>
    </p:extLst>
  </p:cSld>
  <p:clrMapOvr>
    <a:masterClrMapping/>
  </p:clrMapOvr>
  <p:transition spd="med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nded Rectangle 170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network-slice :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 err="1">
                <a:solidFill>
                  <a:srgbClr val="214794">
                    <a:lumMod val="50000"/>
                  </a:srgbClr>
                </a:solidFill>
                <a:latin typeface="Arial"/>
              </a:rPr>
              <a:t>asian</a:t>
            </a: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-games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106" name="Straight Connector 105"/>
          <p:cNvCxnSpPr>
            <a:stCxn id="100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Device_router_3057_unknown_64.png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111" name="Picture 110" descr="10090_Device_group_256.png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112" name="TextBox 111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113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115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5819285" y="911133"/>
            <a:ext cx="550495" cy="779671"/>
            <a:chOff x="389107" y="1333101"/>
            <a:chExt cx="595904" cy="933530"/>
          </a:xfrm>
        </p:grpSpPr>
        <p:pic>
          <p:nvPicPr>
            <p:cNvPr id="166" name="Picture 10" descr="C:\Users\ecoffey\AppData\Local\Temp\Rar$DRa0.376\30028_Device_file_server_default_256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07" y="1333101"/>
              <a:ext cx="595904" cy="70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" name="TextBox 166"/>
            <p:cNvSpPr txBox="1"/>
            <p:nvPr/>
          </p:nvSpPr>
          <p:spPr>
            <a:xfrm>
              <a:off x="412044" y="1959844"/>
              <a:ext cx="520915" cy="30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r>
                <a: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rPr>
                <a:t>NSO</a:t>
              </a:r>
            </a:p>
          </p:txBody>
        </p:sp>
      </p:grpSp>
      <p:cxnSp>
        <p:nvCxnSpPr>
          <p:cNvPr id="80" name="Straight Connector 79"/>
          <p:cNvCxnSpPr>
            <a:stCxn id="82" idx="3"/>
            <a:endCxn id="88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8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Oval 8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9824511" y="2517976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86" name="Picture 85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87" name="Group 86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90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1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2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3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4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5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44" name="Rounded Rectangle 43"/>
          <p:cNvSpPr/>
          <p:nvPr/>
        </p:nvSpPr>
        <p:spPr>
          <a:xfrm>
            <a:off x="568978" y="2137387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asian-games-5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9271180" y="2152260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asian-games-2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216573" y="87150"/>
            <a:ext cx="10046113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Segment Routing On Demand </a:t>
            </a:r>
            <a:r>
              <a:rPr lang="en-US" sz="3200" dirty="0" err="1">
                <a:solidFill>
                  <a:srgbClr val="005073"/>
                </a:solidFill>
                <a:latin typeface="CiscoSansTT ExtraLight"/>
              </a:rPr>
              <a:t>NextHop</a:t>
            </a: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 (BGP)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3660" y="973406"/>
            <a:ext cx="8695643" cy="46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91175"/>
      </p:ext>
    </p:extLst>
  </p:cSld>
  <p:clrMapOvr>
    <a:masterClrMapping/>
  </p:clrMapOvr>
  <p:transition spd="med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nded Rectangle 170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network-slice :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 err="1">
                <a:solidFill>
                  <a:srgbClr val="214794">
                    <a:lumMod val="50000"/>
                  </a:srgbClr>
                </a:solidFill>
                <a:latin typeface="Arial"/>
              </a:rPr>
              <a:t>asian</a:t>
            </a: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-games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106" name="Straight Connector 105"/>
          <p:cNvCxnSpPr>
            <a:stCxn id="100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Device_router_3057_unknown_64.png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111" name="Picture 110" descr="10090_Device_group_256.png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112" name="TextBox 111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113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115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cxnSp>
        <p:nvCxnSpPr>
          <p:cNvPr id="80" name="Straight Connector 79"/>
          <p:cNvCxnSpPr>
            <a:stCxn id="82" idx="3"/>
            <a:endCxn id="88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8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Oval 8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9824511" y="2517976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86" name="Picture 8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87" name="Group 86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90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1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2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3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4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5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44" name="Rounded Rectangle 43"/>
          <p:cNvSpPr/>
          <p:nvPr/>
        </p:nvSpPr>
        <p:spPr>
          <a:xfrm>
            <a:off x="568978" y="3871366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asian-games-5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9271180" y="3466712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asian-games-2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121" y="1020297"/>
            <a:ext cx="7295148" cy="1512511"/>
          </a:xfrm>
          <a:prstGeom prst="rect">
            <a:avLst/>
          </a:prstGeom>
        </p:spPr>
      </p:pic>
      <p:sp>
        <p:nvSpPr>
          <p:cNvPr id="46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SR On-Demand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Automated Steered TE Path – Normal Path</a:t>
            </a:r>
          </a:p>
        </p:txBody>
      </p:sp>
      <p:cxnSp>
        <p:nvCxnSpPr>
          <p:cNvPr id="47" name="Straight Connector 46"/>
          <p:cNvCxnSpPr>
            <a:endCxn id="60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53" idx="7"/>
            <a:endCxn id="63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3" idx="6"/>
            <a:endCxn id="58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52" name="Group 51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5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Oval 5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57" name="Group 56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60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Oval 57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62" name="Group 61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65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Oval 6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465469"/>
      </p:ext>
    </p:extLst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0" y="1363280"/>
            <a:ext cx="10972801" cy="272589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16573" y="87150"/>
            <a:ext cx="10046113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Node Slice for Service Application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31638" y="2919435"/>
            <a:ext cx="1487925" cy="63227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46420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D10F-7E2F-4F0C-BB58-1E24BE58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47369-A7EA-494A-8C28-5232E5A0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87"/>
            <a:ext cx="121920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844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nded Rectangle 170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network-slice :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 err="1">
                <a:solidFill>
                  <a:srgbClr val="214794">
                    <a:lumMod val="50000"/>
                  </a:srgbClr>
                </a:solidFill>
                <a:latin typeface="Arial"/>
              </a:rPr>
              <a:t>asian</a:t>
            </a: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-games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106" name="Straight Connector 105"/>
          <p:cNvCxnSpPr>
            <a:stCxn id="100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Device_router_3057_unknown_64.png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111" name="Picture 110" descr="10090_Device_group_256.png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112" name="TextBox 111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113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115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cxnSp>
        <p:nvCxnSpPr>
          <p:cNvPr id="80" name="Straight Connector 79"/>
          <p:cNvCxnSpPr>
            <a:stCxn id="82" idx="3"/>
            <a:endCxn id="88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8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Oval 8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9824511" y="2517976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86" name="Picture 8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87" name="Group 86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90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1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2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3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4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95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44" name="Rounded Rectangle 43"/>
          <p:cNvSpPr/>
          <p:nvPr/>
        </p:nvSpPr>
        <p:spPr>
          <a:xfrm>
            <a:off x="568978" y="3871366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asian-games-5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9271180" y="3466712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asian-games-2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216572" y="87150"/>
            <a:ext cx="9695909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SR On-Demand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Automated Steered TE Path – Low Latency Path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148" y="1097301"/>
            <a:ext cx="7713475" cy="1362028"/>
          </a:xfrm>
          <a:prstGeom prst="rect">
            <a:avLst/>
          </a:prstGeom>
        </p:spPr>
      </p:pic>
      <p:cxnSp>
        <p:nvCxnSpPr>
          <p:cNvPr id="66" name="Straight Connector 65"/>
          <p:cNvCxnSpPr>
            <a:endCxn id="72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2" idx="3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69" name="Group 6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7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0" name="Oval 6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739560"/>
      </p:ext>
    </p:extLst>
  </p:cSld>
  <p:clrMapOvr>
    <a:masterClrMapping/>
  </p:clrMapOvr>
  <p:transition spd="med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ounded Rectangle 120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3430557" y="294510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3514413" y="5125011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460261" y="293822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444564" y="5125240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10046113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Traffic Service Maps to Transport SLA Intent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network-slice :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4g-slice400-jakarta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957011" y="5482513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5" name="Straight Connector 274"/>
          <p:cNvCxnSpPr>
            <a:stCxn id="12" idx="1"/>
          </p:cNvCxnSpPr>
          <p:nvPr/>
        </p:nvCxnSpPr>
        <p:spPr>
          <a:xfrm flipH="1">
            <a:off x="1279263" y="5399711"/>
            <a:ext cx="668764" cy="382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64407" y="2891721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102" name="Straight Connector 101"/>
          <p:cNvCxnSpPr>
            <a:stCxn id="100" idx="1"/>
          </p:cNvCxnSpPr>
          <p:nvPr/>
        </p:nvCxnSpPr>
        <p:spPr>
          <a:xfrm flipH="1">
            <a:off x="1325946" y="2945109"/>
            <a:ext cx="622081" cy="25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754173" y="158159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04" name="Freeform 37"/>
          <p:cNvSpPr>
            <a:spLocks noEditPoints="1"/>
          </p:cNvSpPr>
          <p:nvPr/>
        </p:nvSpPr>
        <p:spPr bwMode="auto">
          <a:xfrm>
            <a:off x="1015556" y="288370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123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cxnSp>
        <p:nvCxnSpPr>
          <p:cNvPr id="125" name="Straight Connector 124"/>
          <p:cNvCxnSpPr>
            <a:stCxn id="140" idx="3"/>
            <a:endCxn id="123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27" name="Picture 12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28" name="Group 127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7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8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59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1" name="Rounded Rectangle 130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1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2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3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4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5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6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3" name="Rounded Rectangle 132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35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6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7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8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9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0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64" name="TextBox 163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65" name="Rounded Rectangle 164"/>
          <p:cNvSpPr/>
          <p:nvPr/>
        </p:nvSpPr>
        <p:spPr>
          <a:xfrm>
            <a:off x="413760" y="1483436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4g-v401-ip5-signalling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424695" y="1941599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4g-v402-ip5-bearer</a:t>
            </a:r>
          </a:p>
        </p:txBody>
      </p:sp>
      <p:sp>
        <p:nvSpPr>
          <p:cNvPr id="167" name="Rounded Rectangle 166"/>
          <p:cNvSpPr/>
          <p:nvPr/>
        </p:nvSpPr>
        <p:spPr>
          <a:xfrm>
            <a:off x="427451" y="2399762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4g-v403-ip5-oam</a:t>
            </a: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716" y="1458903"/>
            <a:ext cx="469835" cy="474580"/>
          </a:xfrm>
          <a:prstGeom prst="rect">
            <a:avLst/>
          </a:prstGeom>
        </p:spPr>
      </p:pic>
      <p:sp>
        <p:nvSpPr>
          <p:cNvPr id="169" name="Rounded Rectangle 168"/>
          <p:cNvSpPr/>
          <p:nvPr/>
        </p:nvSpPr>
        <p:spPr>
          <a:xfrm>
            <a:off x="424051" y="3892947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4g-v401-ip6-signalling</a:t>
            </a:r>
          </a:p>
        </p:txBody>
      </p:sp>
      <p:sp>
        <p:nvSpPr>
          <p:cNvPr id="170" name="Rounded Rectangle 169"/>
          <p:cNvSpPr/>
          <p:nvPr/>
        </p:nvSpPr>
        <p:spPr>
          <a:xfrm>
            <a:off x="434986" y="4351110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4g-v402-ip6-bearer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437742" y="4809272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4g-v403-ip6-oam</a:t>
            </a:r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007" y="3868414"/>
            <a:ext cx="469835" cy="474580"/>
          </a:xfrm>
          <a:prstGeom prst="rect">
            <a:avLst/>
          </a:prstGeom>
        </p:spPr>
      </p:pic>
      <p:sp>
        <p:nvSpPr>
          <p:cNvPr id="177" name="Rounded Rectangle 176"/>
          <p:cNvSpPr/>
          <p:nvPr/>
        </p:nvSpPr>
        <p:spPr>
          <a:xfrm>
            <a:off x="9534967" y="3712068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4g-v401-ip4-signalling</a:t>
            </a:r>
          </a:p>
        </p:txBody>
      </p:sp>
      <p:sp>
        <p:nvSpPr>
          <p:cNvPr id="178" name="Rounded Rectangle 177"/>
          <p:cNvSpPr/>
          <p:nvPr/>
        </p:nvSpPr>
        <p:spPr>
          <a:xfrm>
            <a:off x="9552990" y="4170231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4g-v402-ip4-bearer</a:t>
            </a:r>
          </a:p>
        </p:txBody>
      </p:sp>
      <p:sp>
        <p:nvSpPr>
          <p:cNvPr id="179" name="Rounded Rectangle 178"/>
          <p:cNvSpPr/>
          <p:nvPr/>
        </p:nvSpPr>
        <p:spPr>
          <a:xfrm>
            <a:off x="9548658" y="4628394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4g-v403-ip4-oam</a:t>
            </a:r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348" y="3686321"/>
            <a:ext cx="469835" cy="4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26801"/>
      </p:ext>
    </p:extLst>
  </p:cSld>
  <p:clrMapOvr>
    <a:masterClrMapping/>
  </p:clrMapOvr>
  <p:transition spd="med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72" y="952803"/>
            <a:ext cx="9607549" cy="2857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72" y="3663530"/>
            <a:ext cx="9607549" cy="284837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16573" y="87150"/>
            <a:ext cx="10046113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Traffic Service Maps to Transport SLA Intent</a:t>
            </a:r>
          </a:p>
        </p:txBody>
      </p:sp>
    </p:spTree>
    <p:extLst>
      <p:ext uri="{BB962C8B-B14F-4D97-AF65-F5344CB8AC3E}">
        <p14:creationId xmlns:p14="http://schemas.microsoft.com/office/powerpoint/2010/main" val="1468020632"/>
      </p:ext>
    </p:extLst>
  </p:cSld>
  <p:clrMapOvr>
    <a:masterClrMapping/>
  </p:clrMapOvr>
  <p:transition spd="med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56" y="455191"/>
            <a:ext cx="9670581" cy="28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9665"/>
      </p:ext>
    </p:extLst>
  </p:cSld>
  <p:clrMapOvr>
    <a:masterClrMapping/>
  </p:clrMapOvr>
  <p:transition spd="med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nded Rectangle 170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Network Slice Creation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network-slice :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4g-slice400-jakarta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54255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98064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39970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39971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Freeform 17"/>
          <p:cNvSpPr>
            <a:spLocks/>
          </p:cNvSpPr>
          <p:nvPr/>
        </p:nvSpPr>
        <p:spPr bwMode="auto">
          <a:xfrm>
            <a:off x="1081726" y="519446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51250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94326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58236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600014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102" name="Straight Connector 101"/>
          <p:cNvCxnSpPr>
            <a:stCxn id="100" idx="1"/>
          </p:cNvCxnSpPr>
          <p:nvPr/>
        </p:nvCxnSpPr>
        <p:spPr>
          <a:xfrm flipH="1" flipV="1">
            <a:off x="1388282" y="258781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04" name="Freeform 37"/>
          <p:cNvSpPr>
            <a:spLocks noEditPoints="1"/>
          </p:cNvSpPr>
          <p:nvPr/>
        </p:nvSpPr>
        <p:spPr bwMode="auto">
          <a:xfrm>
            <a:off x="1030591" y="216546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106" name="Straight Connector 105"/>
          <p:cNvCxnSpPr>
            <a:stCxn id="100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0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Device_router_3057_unknown_64.png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111" name="Picture 110" descr="10090_Device_group_256.png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112" name="TextBox 111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113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115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6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2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123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cxnSp>
        <p:nvCxnSpPr>
          <p:cNvPr id="125" name="Straight Connector 124"/>
          <p:cNvCxnSpPr>
            <a:stCxn id="140" idx="3"/>
            <a:endCxn id="123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27" name="Picture 12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28" name="Group 127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7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8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59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1" name="Rounded Rectangle 130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1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2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3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4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5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6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3" name="Rounded Rectangle 132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35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6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7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8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9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0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64" name="TextBox 163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5819285" y="911133"/>
            <a:ext cx="550495" cy="779671"/>
            <a:chOff x="389107" y="1333101"/>
            <a:chExt cx="595904" cy="933530"/>
          </a:xfrm>
        </p:grpSpPr>
        <p:pic>
          <p:nvPicPr>
            <p:cNvPr id="166" name="Picture 10" descr="C:\Users\ecoffey\AppData\Local\Temp\Rar$DRa0.376\30028_Device_file_server_default_256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07" y="1333101"/>
              <a:ext cx="595904" cy="70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7" name="TextBox 166"/>
            <p:cNvSpPr txBox="1"/>
            <p:nvPr/>
          </p:nvSpPr>
          <p:spPr>
            <a:xfrm>
              <a:off x="412044" y="1959844"/>
              <a:ext cx="520915" cy="30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r>
                <a: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rPr>
                <a:t>NSO</a:t>
              </a:r>
            </a:p>
          </p:txBody>
        </p:sp>
      </p:grpSp>
      <p:cxnSp>
        <p:nvCxnSpPr>
          <p:cNvPr id="168" name="Straight Arrow Connector 167"/>
          <p:cNvCxnSpPr/>
          <p:nvPr/>
        </p:nvCxnSpPr>
        <p:spPr>
          <a:xfrm flipV="1">
            <a:off x="2438400" y="1538258"/>
            <a:ext cx="3402037" cy="1434695"/>
          </a:xfrm>
          <a:prstGeom prst="straightConnector1">
            <a:avLst/>
          </a:prstGeom>
          <a:ln w="47625">
            <a:solidFill>
              <a:srgbClr val="E3241B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2438400" y="1669763"/>
            <a:ext cx="3605237" cy="3742471"/>
          </a:xfrm>
          <a:prstGeom prst="straightConnector1">
            <a:avLst/>
          </a:prstGeom>
          <a:ln w="47625">
            <a:solidFill>
              <a:srgbClr val="E3241B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 flipV="1">
            <a:off x="6168107" y="1681801"/>
            <a:ext cx="3358667" cy="3705473"/>
          </a:xfrm>
          <a:prstGeom prst="straightConnector1">
            <a:avLst/>
          </a:prstGeom>
          <a:ln w="47625">
            <a:solidFill>
              <a:srgbClr val="E3241B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060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ounded Rectangle 120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3430557" y="294510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3514413" y="5125011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460261" y="293822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444564" y="5125240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10046113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Segment Routing On Demand </a:t>
            </a:r>
            <a:r>
              <a:rPr lang="en-US" sz="3200" dirty="0" err="1">
                <a:solidFill>
                  <a:srgbClr val="005073"/>
                </a:solidFill>
                <a:latin typeface="CiscoSansTT ExtraLight"/>
              </a:rPr>
              <a:t>NextHop</a:t>
            </a: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 (BGP)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network-slice :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214794">
                    <a:lumMod val="50000"/>
                  </a:srgbClr>
                </a:solidFill>
                <a:latin typeface="Arial"/>
              </a:rPr>
              <a:t>4g-slice400-jakarta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957011" y="5482513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5" name="Straight Connector 274"/>
          <p:cNvCxnSpPr>
            <a:stCxn id="12" idx="1"/>
          </p:cNvCxnSpPr>
          <p:nvPr/>
        </p:nvCxnSpPr>
        <p:spPr>
          <a:xfrm flipH="1">
            <a:off x="1279263" y="5399711"/>
            <a:ext cx="668764" cy="382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64407" y="2891721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102" name="Straight Connector 101"/>
          <p:cNvCxnSpPr>
            <a:stCxn id="100" idx="1"/>
          </p:cNvCxnSpPr>
          <p:nvPr/>
        </p:nvCxnSpPr>
        <p:spPr>
          <a:xfrm flipH="1">
            <a:off x="1325946" y="2945109"/>
            <a:ext cx="622081" cy="25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754173" y="158159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04" name="Freeform 37"/>
          <p:cNvSpPr>
            <a:spLocks noEditPoints="1"/>
          </p:cNvSpPr>
          <p:nvPr/>
        </p:nvSpPr>
        <p:spPr bwMode="auto">
          <a:xfrm>
            <a:off x="1015556" y="288370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123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cxnSp>
        <p:nvCxnSpPr>
          <p:cNvPr id="125" name="Straight Connector 124"/>
          <p:cNvCxnSpPr>
            <a:stCxn id="140" idx="3"/>
            <a:endCxn id="123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27" name="Picture 12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28" name="Group 127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7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8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59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1" name="Rounded Rectangle 130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1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2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3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4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5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6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3" name="Rounded Rectangle 132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35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6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7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8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9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0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64" name="TextBox 163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65" name="Rounded Rectangle 164"/>
          <p:cNvSpPr/>
          <p:nvPr/>
        </p:nvSpPr>
        <p:spPr>
          <a:xfrm>
            <a:off x="413760" y="2302579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4g-v401-ip5-signalling</a:t>
            </a:r>
          </a:p>
        </p:txBody>
      </p:sp>
      <p:sp>
        <p:nvSpPr>
          <p:cNvPr id="169" name="Rounded Rectangle 168"/>
          <p:cNvSpPr/>
          <p:nvPr/>
        </p:nvSpPr>
        <p:spPr>
          <a:xfrm>
            <a:off x="424051" y="4712090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4g-v401-ip6-signalling</a:t>
            </a:r>
          </a:p>
        </p:txBody>
      </p:sp>
      <p:sp>
        <p:nvSpPr>
          <p:cNvPr id="177" name="Rounded Rectangle 176"/>
          <p:cNvSpPr/>
          <p:nvPr/>
        </p:nvSpPr>
        <p:spPr>
          <a:xfrm>
            <a:off x="9534967" y="3712068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4g-v401-ip4-signalling</a:t>
            </a:r>
          </a:p>
        </p:txBody>
      </p:sp>
      <p:sp>
        <p:nvSpPr>
          <p:cNvPr id="178" name="Rounded Rectangle 177"/>
          <p:cNvSpPr/>
          <p:nvPr/>
        </p:nvSpPr>
        <p:spPr>
          <a:xfrm>
            <a:off x="9552990" y="4170231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4g-v402-ip4-bearer</a:t>
            </a:r>
          </a:p>
        </p:txBody>
      </p:sp>
      <p:sp>
        <p:nvSpPr>
          <p:cNvPr id="179" name="Rounded Rectangle 178"/>
          <p:cNvSpPr/>
          <p:nvPr/>
        </p:nvSpPr>
        <p:spPr>
          <a:xfrm>
            <a:off x="9548658" y="4628394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4g-v403-ip4-oam</a:t>
            </a:r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348" y="3686321"/>
            <a:ext cx="469835" cy="474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9884" y="1399921"/>
            <a:ext cx="8564457" cy="49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93601"/>
      </p:ext>
    </p:extLst>
  </p:cSld>
  <p:clrMapOvr>
    <a:masterClrMapping/>
  </p:clrMapOvr>
  <p:transition spd="med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ounded Rectangle 164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3430557" y="294510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3514413" y="5125011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460261" y="293822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444564" y="5125240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SR On-Demand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Automated Steered TE Path – Normal Path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214794">
                  <a:lumMod val="50000"/>
                </a:srgbClr>
              </a:solidFill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957011" y="5482513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5" name="Straight Connector 274"/>
          <p:cNvCxnSpPr>
            <a:stCxn id="12" idx="1"/>
          </p:cNvCxnSpPr>
          <p:nvPr/>
        </p:nvCxnSpPr>
        <p:spPr>
          <a:xfrm flipH="1">
            <a:off x="1279263" y="5399711"/>
            <a:ext cx="668764" cy="382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64407" y="2891721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102" name="Straight Connector 101"/>
          <p:cNvCxnSpPr>
            <a:stCxn id="100" idx="1"/>
          </p:cNvCxnSpPr>
          <p:nvPr/>
        </p:nvCxnSpPr>
        <p:spPr>
          <a:xfrm flipH="1">
            <a:off x="1325946" y="2945109"/>
            <a:ext cx="622081" cy="25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reeform 37"/>
          <p:cNvSpPr>
            <a:spLocks noEditPoints="1"/>
          </p:cNvSpPr>
          <p:nvPr/>
        </p:nvSpPr>
        <p:spPr bwMode="auto">
          <a:xfrm>
            <a:off x="1015556" y="288370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123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cxnSp>
        <p:nvCxnSpPr>
          <p:cNvPr id="125" name="Straight Connector 124"/>
          <p:cNvCxnSpPr>
            <a:stCxn id="140" idx="3"/>
            <a:endCxn id="123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27" name="Picture 12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28" name="Group 127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7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8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59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1" name="Rounded Rectangle 130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1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2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3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4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5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6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3" name="Rounded Rectangle 132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35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6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7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8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9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0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64" name="TextBox 163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426020" y="2345623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4g-v501-ip4-signalling</a:t>
            </a:r>
          </a:p>
        </p:txBody>
      </p:sp>
      <p:sp>
        <p:nvSpPr>
          <p:cNvPr id="178" name="Rounded Rectangle 177"/>
          <p:cNvSpPr/>
          <p:nvPr/>
        </p:nvSpPr>
        <p:spPr>
          <a:xfrm>
            <a:off x="9552990" y="4681318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4g-v401-ip4-signalling</a:t>
            </a:r>
          </a:p>
        </p:txBody>
      </p:sp>
      <p:cxnSp>
        <p:nvCxnSpPr>
          <p:cNvPr id="121" name="Straight Connector 120"/>
          <p:cNvCxnSpPr>
            <a:endCxn id="193" idx="1"/>
          </p:cNvCxnSpPr>
          <p:nvPr/>
        </p:nvCxnSpPr>
        <p:spPr>
          <a:xfrm>
            <a:off x="2288438" y="3050614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83" idx="7"/>
            <a:endCxn id="196" idx="3"/>
          </p:cNvCxnSpPr>
          <p:nvPr/>
        </p:nvCxnSpPr>
        <p:spPr>
          <a:xfrm flipV="1">
            <a:off x="6041083" y="4250227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183" idx="6"/>
            <a:endCxn id="191" idx="6"/>
          </p:cNvCxnSpPr>
          <p:nvPr/>
        </p:nvCxnSpPr>
        <p:spPr>
          <a:xfrm flipH="1" flipV="1">
            <a:off x="4135633" y="4192309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196" idx="2"/>
          </p:cNvCxnSpPr>
          <p:nvPr/>
        </p:nvCxnSpPr>
        <p:spPr>
          <a:xfrm>
            <a:off x="7912116" y="4192309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/>
          <p:cNvGrpSpPr/>
          <p:nvPr/>
        </p:nvGrpSpPr>
        <p:grpSpPr>
          <a:xfrm>
            <a:off x="5778186" y="5110304"/>
            <a:ext cx="402335" cy="730185"/>
            <a:chOff x="1511825" y="1696823"/>
            <a:chExt cx="548640" cy="687142"/>
          </a:xfrm>
        </p:grpSpPr>
        <p:grpSp>
          <p:nvGrpSpPr>
            <p:cNvPr id="182" name="Group 181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85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3" name="Oval 18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846497" y="3855319"/>
            <a:ext cx="402335" cy="730185"/>
            <a:chOff x="1511825" y="1696823"/>
            <a:chExt cx="548640" cy="687142"/>
          </a:xfrm>
        </p:grpSpPr>
        <p:grpSp>
          <p:nvGrpSpPr>
            <p:cNvPr id="187" name="Group 186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3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1" name="Oval 190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7802154" y="3855319"/>
            <a:ext cx="402335" cy="730185"/>
            <a:chOff x="1511825" y="1696823"/>
            <a:chExt cx="548640" cy="687142"/>
          </a:xfrm>
        </p:grpSpPr>
        <p:grpSp>
          <p:nvGrpSpPr>
            <p:cNvPr id="195" name="Group 194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8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6" name="Oval 195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747" y="1030123"/>
            <a:ext cx="8253876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46403"/>
      </p:ext>
    </p:extLst>
  </p:cSld>
  <p:clrMapOvr>
    <a:masterClrMapping/>
  </p:clrMapOvr>
  <p:transition spd="med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90" y="1500083"/>
            <a:ext cx="11127316" cy="277855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16572" y="87150"/>
            <a:ext cx="9575128" cy="141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SR On-Demand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Automated Steered TE Path – Low Latency Path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31638" y="3032479"/>
            <a:ext cx="1487925" cy="63227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065060"/>
      </p:ext>
    </p:extLst>
  </p:cSld>
  <p:clrMapOvr>
    <a:masterClrMapping/>
  </p:clrMapOvr>
  <p:transition spd="med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ounded Rectangle 164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3430557" y="294510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7460261" y="293822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940677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SR On-Demand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Automated Steered TE Path – Low Latency Path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214794">
                  <a:lumMod val="50000"/>
                </a:srgbClr>
              </a:solidFill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957011" y="5482513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5" name="Straight Connector 274"/>
          <p:cNvCxnSpPr>
            <a:stCxn id="12" idx="1"/>
          </p:cNvCxnSpPr>
          <p:nvPr/>
        </p:nvCxnSpPr>
        <p:spPr>
          <a:xfrm flipH="1">
            <a:off x="1279263" y="5399711"/>
            <a:ext cx="668764" cy="382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64407" y="2891721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102" name="Straight Connector 101"/>
          <p:cNvCxnSpPr>
            <a:stCxn id="100" idx="1"/>
          </p:cNvCxnSpPr>
          <p:nvPr/>
        </p:nvCxnSpPr>
        <p:spPr>
          <a:xfrm flipH="1">
            <a:off x="1325946" y="2945109"/>
            <a:ext cx="622081" cy="25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reeform 37"/>
          <p:cNvSpPr>
            <a:spLocks noEditPoints="1"/>
          </p:cNvSpPr>
          <p:nvPr/>
        </p:nvSpPr>
        <p:spPr bwMode="auto">
          <a:xfrm>
            <a:off x="1015556" y="288370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123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cxnSp>
        <p:nvCxnSpPr>
          <p:cNvPr id="125" name="Straight Connector 124"/>
          <p:cNvCxnSpPr>
            <a:stCxn id="140" idx="3"/>
            <a:endCxn id="123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27" name="Picture 12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28" name="Group 127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7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8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59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1" name="Rounded Rectangle 130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1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2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3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4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5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6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3" name="Rounded Rectangle 132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35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6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7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8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9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0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64" name="TextBox 163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426020" y="2345623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4g-v501-ip4-signalling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97" y="1057255"/>
            <a:ext cx="8602516" cy="1512983"/>
          </a:xfrm>
          <a:prstGeom prst="rect">
            <a:avLst/>
          </a:prstGeom>
        </p:spPr>
      </p:pic>
      <p:cxnSp>
        <p:nvCxnSpPr>
          <p:cNvPr id="110" name="Straight Connector 109"/>
          <p:cNvCxnSpPr>
            <a:stCxn id="115" idx="4"/>
          </p:cNvCxnSpPr>
          <p:nvPr/>
        </p:nvCxnSpPr>
        <p:spPr>
          <a:xfrm>
            <a:off x="9840904" y="3085361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120" idx="1"/>
          </p:cNvCxnSpPr>
          <p:nvPr/>
        </p:nvCxnSpPr>
        <p:spPr>
          <a:xfrm>
            <a:off x="2368371" y="2957968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20" idx="3"/>
            <a:endCxn id="114" idx="1"/>
          </p:cNvCxnSpPr>
          <p:nvPr/>
        </p:nvCxnSpPr>
        <p:spPr>
          <a:xfrm>
            <a:off x="6121017" y="2957968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9641354" y="2666465"/>
            <a:ext cx="402335" cy="583007"/>
            <a:chOff x="1511825" y="1696823"/>
            <a:chExt cx="548640" cy="548640"/>
          </a:xfrm>
        </p:grpSpPr>
        <p:pic>
          <p:nvPicPr>
            <p:cNvPr id="114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Oval 11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718682" y="2666464"/>
            <a:ext cx="402335" cy="730185"/>
            <a:chOff x="1511825" y="1696823"/>
            <a:chExt cx="548640" cy="687142"/>
          </a:xfrm>
        </p:grpSpPr>
        <p:grpSp>
          <p:nvGrpSpPr>
            <p:cNvPr id="117" name="Group 116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0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8" name="Oval 117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8" name="Rounded Rectangle 177"/>
          <p:cNvSpPr/>
          <p:nvPr/>
        </p:nvSpPr>
        <p:spPr>
          <a:xfrm>
            <a:off x="9552990" y="4681318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4g-v401-ip4-signalling</a:t>
            </a:r>
          </a:p>
        </p:txBody>
      </p:sp>
    </p:spTree>
    <p:extLst>
      <p:ext uri="{BB962C8B-B14F-4D97-AF65-F5344CB8AC3E}">
        <p14:creationId xmlns:p14="http://schemas.microsoft.com/office/powerpoint/2010/main" val="3175791554"/>
      </p:ext>
    </p:extLst>
  </p:cSld>
  <p:clrMapOvr>
    <a:masterClrMapping/>
  </p:clrMapOvr>
  <p:transition spd="med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ounded Rectangle 164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>
            <a:off x="5899209" y="1911014"/>
            <a:ext cx="1488" cy="972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3430557" y="294510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3514413" y="5125011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460261" y="293822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444564" y="5125240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Normal Joint Path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214794">
                  <a:lumMod val="50000"/>
                </a:srgbClr>
              </a:solidFill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957011" y="5482513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5" name="Straight Connector 274"/>
          <p:cNvCxnSpPr>
            <a:stCxn id="12" idx="1"/>
          </p:cNvCxnSpPr>
          <p:nvPr/>
        </p:nvCxnSpPr>
        <p:spPr>
          <a:xfrm flipH="1">
            <a:off x="1279263" y="5399711"/>
            <a:ext cx="668764" cy="382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64407" y="2891721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102" name="Straight Connector 101"/>
          <p:cNvCxnSpPr>
            <a:stCxn id="100" idx="1"/>
          </p:cNvCxnSpPr>
          <p:nvPr/>
        </p:nvCxnSpPr>
        <p:spPr>
          <a:xfrm flipH="1">
            <a:off x="1325946" y="2945109"/>
            <a:ext cx="622081" cy="25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reeform 37"/>
          <p:cNvSpPr>
            <a:spLocks noEditPoints="1"/>
          </p:cNvSpPr>
          <p:nvPr/>
        </p:nvSpPr>
        <p:spPr bwMode="auto">
          <a:xfrm>
            <a:off x="1015556" y="288370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123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cxnSp>
        <p:nvCxnSpPr>
          <p:cNvPr id="125" name="Straight Connector 124"/>
          <p:cNvCxnSpPr>
            <a:stCxn id="140" idx="3"/>
            <a:endCxn id="123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27" name="Picture 12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28" name="Group 127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7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8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59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1" name="Rounded Rectangle 130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1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2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3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4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5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6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3" name="Rounded Rectangle 132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35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6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7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8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9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0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64" name="TextBox 163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424695" y="1941599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4g-v402-ip5-bearer</a:t>
            </a:r>
          </a:p>
        </p:txBody>
      </p:sp>
      <p:sp>
        <p:nvSpPr>
          <p:cNvPr id="170" name="Rounded Rectangle 169"/>
          <p:cNvSpPr/>
          <p:nvPr/>
        </p:nvSpPr>
        <p:spPr>
          <a:xfrm>
            <a:off x="434986" y="4351110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4g-v402-ip6-bearer</a:t>
            </a:r>
          </a:p>
        </p:txBody>
      </p:sp>
      <p:sp>
        <p:nvSpPr>
          <p:cNvPr id="178" name="Rounded Rectangle 177"/>
          <p:cNvSpPr/>
          <p:nvPr/>
        </p:nvSpPr>
        <p:spPr>
          <a:xfrm>
            <a:off x="9552990" y="4170231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4g-v402-ip4-bearer</a:t>
            </a:r>
          </a:p>
        </p:txBody>
      </p:sp>
      <p:cxnSp>
        <p:nvCxnSpPr>
          <p:cNvPr id="121" name="Straight Connector 120"/>
          <p:cNvCxnSpPr>
            <a:endCxn id="193" idx="1"/>
          </p:cNvCxnSpPr>
          <p:nvPr/>
        </p:nvCxnSpPr>
        <p:spPr>
          <a:xfrm>
            <a:off x="2288438" y="3050614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endCxn id="191" idx="3"/>
          </p:cNvCxnSpPr>
          <p:nvPr/>
        </p:nvCxnSpPr>
        <p:spPr>
          <a:xfrm flipV="1">
            <a:off x="2225091" y="4250227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83" idx="7"/>
            <a:endCxn id="196" idx="3"/>
          </p:cNvCxnSpPr>
          <p:nvPr/>
        </p:nvCxnSpPr>
        <p:spPr>
          <a:xfrm flipV="1">
            <a:off x="6041083" y="4250227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183" idx="6"/>
            <a:endCxn id="191" idx="6"/>
          </p:cNvCxnSpPr>
          <p:nvPr/>
        </p:nvCxnSpPr>
        <p:spPr>
          <a:xfrm flipH="1" flipV="1">
            <a:off x="4135633" y="4192309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196" idx="2"/>
          </p:cNvCxnSpPr>
          <p:nvPr/>
        </p:nvCxnSpPr>
        <p:spPr>
          <a:xfrm>
            <a:off x="7912116" y="4192309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/>
          <p:cNvGrpSpPr/>
          <p:nvPr/>
        </p:nvGrpSpPr>
        <p:grpSpPr>
          <a:xfrm>
            <a:off x="5778186" y="5110304"/>
            <a:ext cx="402335" cy="730185"/>
            <a:chOff x="1511825" y="1696823"/>
            <a:chExt cx="548640" cy="687142"/>
          </a:xfrm>
        </p:grpSpPr>
        <p:grpSp>
          <p:nvGrpSpPr>
            <p:cNvPr id="182" name="Group 181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85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3" name="Oval 18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846497" y="3855319"/>
            <a:ext cx="402335" cy="730185"/>
            <a:chOff x="1511825" y="1696823"/>
            <a:chExt cx="548640" cy="687142"/>
          </a:xfrm>
        </p:grpSpPr>
        <p:grpSp>
          <p:nvGrpSpPr>
            <p:cNvPr id="187" name="Group 186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3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1" name="Oval 190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7802154" y="3855319"/>
            <a:ext cx="402335" cy="730185"/>
            <a:chOff x="1511825" y="1696823"/>
            <a:chExt cx="548640" cy="687142"/>
          </a:xfrm>
        </p:grpSpPr>
        <p:grpSp>
          <p:nvGrpSpPr>
            <p:cNvPr id="195" name="Group 194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8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6" name="Oval 195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457" y="167894"/>
            <a:ext cx="6071233" cy="1295079"/>
          </a:xfrm>
          <a:prstGeom prst="rect">
            <a:avLst/>
          </a:prstGeom>
        </p:spPr>
      </p:pic>
      <p:sp>
        <p:nvSpPr>
          <p:cNvPr id="199" name="Rounded Rectangle 198"/>
          <p:cNvSpPr/>
          <p:nvPr/>
        </p:nvSpPr>
        <p:spPr>
          <a:xfrm>
            <a:off x="427451" y="2399762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4g-v403-ip5-oam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437742" y="4809272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4g-v403-ip6-oam</a:t>
            </a:r>
          </a:p>
        </p:txBody>
      </p:sp>
      <p:sp>
        <p:nvSpPr>
          <p:cNvPr id="201" name="Rounded Rectangle 200"/>
          <p:cNvSpPr/>
          <p:nvPr/>
        </p:nvSpPr>
        <p:spPr>
          <a:xfrm>
            <a:off x="9548658" y="4628394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4g-v403-ip4-oam</a:t>
            </a: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5850" y="1518453"/>
            <a:ext cx="6089415" cy="13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9391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1. Build VPNv4 on SR Lab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r>
              <a:rPr lang="en-US" sz="3733" kern="0" dirty="0" err="1">
                <a:latin typeface="CiscoSansTT Thin" charset="0"/>
                <a:cs typeface="CiscoSansTT Thin" charset="0"/>
              </a:rPr>
              <a:t>vrf</a:t>
            </a:r>
            <a:r>
              <a:rPr lang="en-US" sz="3733" kern="0" dirty="0">
                <a:latin typeface="CiscoSansTT Thin" charset="0"/>
                <a:cs typeface="CiscoSansTT Thin" charset="0"/>
              </a:rPr>
              <a:t> red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r>
              <a:rPr lang="en-US" sz="3733" kern="0" dirty="0" err="1">
                <a:latin typeface="CiscoSansTT Thin" charset="0"/>
                <a:cs typeface="CiscoSansTT Thin" charset="0"/>
              </a:rPr>
              <a:t>vrf</a:t>
            </a:r>
            <a:r>
              <a:rPr lang="en-US" sz="3733" kern="0" dirty="0">
                <a:latin typeface="CiscoSansTT Thin" charset="0"/>
                <a:cs typeface="CiscoSansTT Thin" charset="0"/>
              </a:rPr>
              <a:t> blue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SR ECMP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355238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4" y="1490861"/>
            <a:ext cx="11361605" cy="456337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36794" y="2146363"/>
            <a:ext cx="2483383" cy="63227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Disjoint-Path SLA Intent</a:t>
            </a:r>
          </a:p>
        </p:txBody>
      </p:sp>
    </p:spTree>
    <p:extLst>
      <p:ext uri="{BB962C8B-B14F-4D97-AF65-F5344CB8AC3E}">
        <p14:creationId xmlns:p14="http://schemas.microsoft.com/office/powerpoint/2010/main" val="178498484"/>
      </p:ext>
    </p:extLst>
  </p:cSld>
  <p:clrMapOvr>
    <a:masterClrMapping/>
  </p:clrMapOvr>
  <p:transition spd="med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>
            <a:off x="5899209" y="1911014"/>
            <a:ext cx="1488" cy="972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3430557" y="294510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3514413" y="5125011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460261" y="293822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444564" y="5125240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Disjoint-Path SLA Intent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214794">
                  <a:lumMod val="50000"/>
                </a:srgbClr>
              </a:solidFill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957011" y="5482513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5" name="Straight Connector 274"/>
          <p:cNvCxnSpPr>
            <a:stCxn id="12" idx="1"/>
          </p:cNvCxnSpPr>
          <p:nvPr/>
        </p:nvCxnSpPr>
        <p:spPr>
          <a:xfrm flipH="1">
            <a:off x="1279263" y="5399711"/>
            <a:ext cx="668764" cy="382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64407" y="2891721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102" name="Straight Connector 101"/>
          <p:cNvCxnSpPr>
            <a:stCxn id="100" idx="1"/>
          </p:cNvCxnSpPr>
          <p:nvPr/>
        </p:nvCxnSpPr>
        <p:spPr>
          <a:xfrm flipH="1">
            <a:off x="1325946" y="2945109"/>
            <a:ext cx="622081" cy="25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reeform 37"/>
          <p:cNvSpPr>
            <a:spLocks noEditPoints="1"/>
          </p:cNvSpPr>
          <p:nvPr/>
        </p:nvSpPr>
        <p:spPr bwMode="auto">
          <a:xfrm>
            <a:off x="1015556" y="288370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125" name="Straight Connector 124"/>
          <p:cNvCxnSpPr>
            <a:stCxn id="140" idx="3"/>
            <a:endCxn id="123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27" name="Picture 12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28" name="Group 127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7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8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59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1" name="Rounded Rectangle 130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1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2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3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4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5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6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3" name="Rounded Rectangle 132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35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6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7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8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9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0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64" name="TextBox 163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424695" y="1941599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4g-v402-ip5-bearer</a:t>
            </a:r>
          </a:p>
        </p:txBody>
      </p:sp>
      <p:sp>
        <p:nvSpPr>
          <p:cNvPr id="170" name="Rounded Rectangle 169"/>
          <p:cNvSpPr/>
          <p:nvPr/>
        </p:nvSpPr>
        <p:spPr>
          <a:xfrm>
            <a:off x="434986" y="4351110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4g-v402-ip6-bearer</a:t>
            </a:r>
          </a:p>
        </p:txBody>
      </p:sp>
      <p:sp>
        <p:nvSpPr>
          <p:cNvPr id="178" name="Rounded Rectangle 177"/>
          <p:cNvSpPr/>
          <p:nvPr/>
        </p:nvSpPr>
        <p:spPr>
          <a:xfrm>
            <a:off x="9552990" y="4170231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4g-v402-ip4-bearer</a:t>
            </a:r>
          </a:p>
        </p:txBody>
      </p:sp>
      <p:cxnSp>
        <p:nvCxnSpPr>
          <p:cNvPr id="173" name="Straight Connector 172"/>
          <p:cNvCxnSpPr>
            <a:endCxn id="191" idx="3"/>
          </p:cNvCxnSpPr>
          <p:nvPr/>
        </p:nvCxnSpPr>
        <p:spPr>
          <a:xfrm flipV="1">
            <a:off x="2225091" y="4250227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83" idx="7"/>
            <a:endCxn id="196" idx="3"/>
          </p:cNvCxnSpPr>
          <p:nvPr/>
        </p:nvCxnSpPr>
        <p:spPr>
          <a:xfrm flipV="1">
            <a:off x="6041083" y="4250227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183" idx="6"/>
            <a:endCxn id="191" idx="6"/>
          </p:cNvCxnSpPr>
          <p:nvPr/>
        </p:nvCxnSpPr>
        <p:spPr>
          <a:xfrm flipH="1" flipV="1">
            <a:off x="4135633" y="4192309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7847137" y="4228809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/>
          <p:cNvGrpSpPr/>
          <p:nvPr/>
        </p:nvGrpSpPr>
        <p:grpSpPr>
          <a:xfrm>
            <a:off x="5778186" y="5110304"/>
            <a:ext cx="402335" cy="730185"/>
            <a:chOff x="1511825" y="1696823"/>
            <a:chExt cx="548640" cy="687142"/>
          </a:xfrm>
        </p:grpSpPr>
        <p:grpSp>
          <p:nvGrpSpPr>
            <p:cNvPr id="182" name="Group 181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85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3" name="Oval 18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846497" y="3855319"/>
            <a:ext cx="402335" cy="730185"/>
            <a:chOff x="1511825" y="1696823"/>
            <a:chExt cx="548640" cy="687142"/>
          </a:xfrm>
        </p:grpSpPr>
        <p:grpSp>
          <p:nvGrpSpPr>
            <p:cNvPr id="187" name="Group 186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2" name="TextBox 191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3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1" name="Oval 190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850" y="1518453"/>
            <a:ext cx="6089415" cy="13163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135" y="183936"/>
            <a:ext cx="6077944" cy="1266401"/>
          </a:xfrm>
          <a:prstGeom prst="rect">
            <a:avLst/>
          </a:prstGeom>
        </p:spPr>
      </p:pic>
      <p:cxnSp>
        <p:nvCxnSpPr>
          <p:cNvPr id="165" name="Straight Connector 164"/>
          <p:cNvCxnSpPr>
            <a:endCxn id="177" idx="1"/>
          </p:cNvCxnSpPr>
          <p:nvPr/>
        </p:nvCxnSpPr>
        <p:spPr>
          <a:xfrm>
            <a:off x="2396445" y="2940925"/>
            <a:ext cx="335031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6026609" y="3013018"/>
            <a:ext cx="1761071" cy="109621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5746757" y="2649421"/>
            <a:ext cx="402335" cy="730185"/>
            <a:chOff x="1511825" y="1696823"/>
            <a:chExt cx="548640" cy="687142"/>
          </a:xfrm>
        </p:grpSpPr>
        <p:grpSp>
          <p:nvGrpSpPr>
            <p:cNvPr id="169" name="Group 16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72" name="TextBox 171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7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1" name="Oval 170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99" name="Rounded Rectangle 198"/>
          <p:cNvSpPr/>
          <p:nvPr/>
        </p:nvSpPr>
        <p:spPr>
          <a:xfrm>
            <a:off x="427451" y="2399762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4g-v403-ip5-oam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437742" y="4809272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4g-v403-ip6-oam</a:t>
            </a:r>
          </a:p>
        </p:txBody>
      </p:sp>
      <p:sp>
        <p:nvSpPr>
          <p:cNvPr id="201" name="Rounded Rectangle 200"/>
          <p:cNvSpPr/>
          <p:nvPr/>
        </p:nvSpPr>
        <p:spPr>
          <a:xfrm>
            <a:off x="9548658" y="4628394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4g-v403-ip4-oam</a:t>
            </a:r>
          </a:p>
        </p:txBody>
      </p:sp>
      <p:cxnSp>
        <p:nvCxnSpPr>
          <p:cNvPr id="202" name="Straight Connector 201"/>
          <p:cNvCxnSpPr/>
          <p:nvPr/>
        </p:nvCxnSpPr>
        <p:spPr>
          <a:xfrm>
            <a:off x="8028944" y="4199056"/>
            <a:ext cx="1924944" cy="119706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123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7802154" y="3855319"/>
            <a:ext cx="402335" cy="730185"/>
            <a:chOff x="1511825" y="1696823"/>
            <a:chExt cx="548640" cy="687142"/>
          </a:xfrm>
        </p:grpSpPr>
        <p:grpSp>
          <p:nvGrpSpPr>
            <p:cNvPr id="195" name="Group 194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7" name="TextBox 196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8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6" name="Oval 195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573500"/>
      </p:ext>
    </p:extLst>
  </p:cSld>
  <p:clrMapOvr>
    <a:masterClrMapping/>
  </p:clrMapOvr>
  <p:transition spd="med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88" y="1031706"/>
            <a:ext cx="11127317" cy="2444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61" y="4005514"/>
            <a:ext cx="11235744" cy="24685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75369" y="2065072"/>
            <a:ext cx="8066567" cy="3118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87946" y="5025649"/>
            <a:ext cx="8066567" cy="3118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16572" y="87150"/>
            <a:ext cx="10888544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Low-Latency SLA Path for Critical Service Traffic</a:t>
            </a:r>
          </a:p>
        </p:txBody>
      </p:sp>
    </p:spTree>
    <p:extLst>
      <p:ext uri="{BB962C8B-B14F-4D97-AF65-F5344CB8AC3E}">
        <p14:creationId xmlns:p14="http://schemas.microsoft.com/office/powerpoint/2010/main" val="4203040156"/>
      </p:ext>
    </p:extLst>
  </p:cSld>
  <p:clrMapOvr>
    <a:masterClrMapping/>
  </p:clrMapOvr>
  <p:transition spd="med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29" y="514565"/>
            <a:ext cx="11376423" cy="245723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263355" y="1545691"/>
            <a:ext cx="8066567" cy="3118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240591"/>
      </p:ext>
    </p:extLst>
  </p:cSld>
  <p:clrMapOvr>
    <a:masterClrMapping/>
  </p:clrMapOvr>
  <p:transition spd="med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Straight Connector 157"/>
          <p:cNvCxnSpPr/>
          <p:nvPr/>
        </p:nvCxnSpPr>
        <p:spPr>
          <a:xfrm>
            <a:off x="5899209" y="1911014"/>
            <a:ext cx="1488" cy="972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3430557" y="294510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3514413" y="5125011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460261" y="293822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444564" y="5125240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8464647" cy="161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Low-Latency SLA Path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For Critical Service Traffic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214794">
                  <a:lumMod val="50000"/>
                </a:srgbClr>
              </a:solidFill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957011" y="5482513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5" name="Straight Connector 274"/>
          <p:cNvCxnSpPr>
            <a:stCxn id="12" idx="1"/>
          </p:cNvCxnSpPr>
          <p:nvPr/>
        </p:nvCxnSpPr>
        <p:spPr>
          <a:xfrm flipH="1">
            <a:off x="1279263" y="5399711"/>
            <a:ext cx="668764" cy="382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64407" y="2891721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102" name="Straight Connector 101"/>
          <p:cNvCxnSpPr>
            <a:stCxn id="100" idx="1"/>
          </p:cNvCxnSpPr>
          <p:nvPr/>
        </p:nvCxnSpPr>
        <p:spPr>
          <a:xfrm flipH="1">
            <a:off x="1325946" y="2945109"/>
            <a:ext cx="622081" cy="25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754173" y="2417448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04" name="Freeform 37"/>
          <p:cNvSpPr>
            <a:spLocks noEditPoints="1"/>
          </p:cNvSpPr>
          <p:nvPr/>
        </p:nvSpPr>
        <p:spPr bwMode="auto">
          <a:xfrm>
            <a:off x="1015556" y="288370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123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cxnSp>
        <p:nvCxnSpPr>
          <p:cNvPr id="125" name="Straight Connector 124"/>
          <p:cNvCxnSpPr>
            <a:stCxn id="140" idx="3"/>
            <a:endCxn id="123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27" name="Picture 12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28" name="Group 127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7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8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59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1" name="Rounded Rectangle 130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1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2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3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4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5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6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3" name="Rounded Rectangle 132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35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6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7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8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9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0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64" name="TextBox 163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65" name="Rounded Rectangle 164"/>
          <p:cNvSpPr/>
          <p:nvPr/>
        </p:nvSpPr>
        <p:spPr>
          <a:xfrm>
            <a:off x="413760" y="2319286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4g-v401-ip5-signalling</a:t>
            </a: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716" y="2294753"/>
            <a:ext cx="469835" cy="474580"/>
          </a:xfrm>
          <a:prstGeom prst="rect">
            <a:avLst/>
          </a:prstGeom>
        </p:spPr>
      </p:pic>
      <p:sp>
        <p:nvSpPr>
          <p:cNvPr id="169" name="Rounded Rectangle 168"/>
          <p:cNvSpPr/>
          <p:nvPr/>
        </p:nvSpPr>
        <p:spPr>
          <a:xfrm>
            <a:off x="424051" y="4728796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4g-v401-ip6-signalling</a:t>
            </a:r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007" y="4704263"/>
            <a:ext cx="469835" cy="47458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348" y="4522170"/>
            <a:ext cx="469835" cy="474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935" y="266877"/>
            <a:ext cx="6013651" cy="11853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935" y="1636031"/>
            <a:ext cx="6053669" cy="1134332"/>
          </a:xfrm>
          <a:prstGeom prst="rect">
            <a:avLst/>
          </a:prstGeom>
        </p:spPr>
      </p:pic>
      <p:cxnSp>
        <p:nvCxnSpPr>
          <p:cNvPr id="173" name="Straight Connector 172"/>
          <p:cNvCxnSpPr>
            <a:endCxn id="183" idx="1"/>
          </p:cNvCxnSpPr>
          <p:nvPr/>
        </p:nvCxnSpPr>
        <p:spPr>
          <a:xfrm>
            <a:off x="2352464" y="5445789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83" idx="3"/>
          </p:cNvCxnSpPr>
          <p:nvPr/>
        </p:nvCxnSpPr>
        <p:spPr>
          <a:xfrm>
            <a:off x="6105110" y="5445789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>
            <a:off x="5702775" y="5154287"/>
            <a:ext cx="402335" cy="730185"/>
            <a:chOff x="1511825" y="1696823"/>
            <a:chExt cx="548640" cy="687142"/>
          </a:xfrm>
        </p:grpSpPr>
        <p:grpSp>
          <p:nvGrpSpPr>
            <p:cNvPr id="176" name="Group 175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83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1" name="Oval 180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cxnSp>
        <p:nvCxnSpPr>
          <p:cNvPr id="184" name="Straight Connector 183"/>
          <p:cNvCxnSpPr>
            <a:stCxn id="192" idx="4"/>
          </p:cNvCxnSpPr>
          <p:nvPr/>
        </p:nvCxnSpPr>
        <p:spPr>
          <a:xfrm>
            <a:off x="9812420" y="3080881"/>
            <a:ext cx="0" cy="229078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endCxn id="197" idx="1"/>
          </p:cNvCxnSpPr>
          <p:nvPr/>
        </p:nvCxnSpPr>
        <p:spPr>
          <a:xfrm>
            <a:off x="2339887" y="2953488"/>
            <a:ext cx="335031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97" idx="3"/>
            <a:endCxn id="191" idx="1"/>
          </p:cNvCxnSpPr>
          <p:nvPr/>
        </p:nvCxnSpPr>
        <p:spPr>
          <a:xfrm>
            <a:off x="6092533" y="2953488"/>
            <a:ext cx="352033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/>
          <p:cNvGrpSpPr/>
          <p:nvPr/>
        </p:nvGrpSpPr>
        <p:grpSpPr>
          <a:xfrm>
            <a:off x="9612870" y="2661985"/>
            <a:ext cx="402335" cy="583007"/>
            <a:chOff x="1511825" y="1696823"/>
            <a:chExt cx="548640" cy="548640"/>
          </a:xfrm>
        </p:grpSpPr>
        <p:pic>
          <p:nvPicPr>
            <p:cNvPr id="191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2" name="Oval 191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5690198" y="2661984"/>
            <a:ext cx="402335" cy="730185"/>
            <a:chOff x="1511825" y="1696823"/>
            <a:chExt cx="548640" cy="687142"/>
          </a:xfrm>
        </p:grpSpPr>
        <p:grpSp>
          <p:nvGrpSpPr>
            <p:cNvPr id="194" name="Group 19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5" name="Oval 19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7" name="Rounded Rectangle 176"/>
          <p:cNvSpPr/>
          <p:nvPr/>
        </p:nvSpPr>
        <p:spPr>
          <a:xfrm>
            <a:off x="9534967" y="4547918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4g-v401-ip4-signalling</a:t>
            </a:r>
          </a:p>
        </p:txBody>
      </p:sp>
    </p:spTree>
    <p:extLst>
      <p:ext uri="{BB962C8B-B14F-4D97-AF65-F5344CB8AC3E}">
        <p14:creationId xmlns:p14="http://schemas.microsoft.com/office/powerpoint/2010/main" val="1040310416"/>
      </p:ext>
    </p:extLst>
  </p:cSld>
  <p:clrMapOvr>
    <a:masterClrMapping/>
  </p:clrMapOvr>
  <p:transition spd="med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ounded Rectangle 168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3430557" y="294510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3514413" y="5125011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460261" y="293822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444564" y="5125240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Link Failure Incident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Automated TE Path Reroute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214794">
                  <a:lumMod val="50000"/>
                </a:srgbClr>
              </a:solidFill>
              <a:latin typeface="Arial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64407" y="2891721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102" name="Straight Connector 101"/>
          <p:cNvCxnSpPr>
            <a:stCxn id="100" idx="1"/>
          </p:cNvCxnSpPr>
          <p:nvPr/>
        </p:nvCxnSpPr>
        <p:spPr>
          <a:xfrm flipH="1">
            <a:off x="1325946" y="2945109"/>
            <a:ext cx="622081" cy="25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754173" y="2417448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04" name="Freeform 37"/>
          <p:cNvSpPr>
            <a:spLocks noEditPoints="1"/>
          </p:cNvSpPr>
          <p:nvPr/>
        </p:nvSpPr>
        <p:spPr bwMode="auto">
          <a:xfrm>
            <a:off x="1015556" y="288370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123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cxnSp>
        <p:nvCxnSpPr>
          <p:cNvPr id="125" name="Straight Connector 124"/>
          <p:cNvCxnSpPr>
            <a:stCxn id="140" idx="3"/>
            <a:endCxn id="123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27" name="Picture 12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28" name="Group 127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7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8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59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1" name="Rounded Rectangle 130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1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2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3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4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5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6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3" name="Rounded Rectangle 132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35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6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7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8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9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0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64" name="TextBox 163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65" name="Rounded Rectangle 164"/>
          <p:cNvSpPr/>
          <p:nvPr/>
        </p:nvSpPr>
        <p:spPr>
          <a:xfrm>
            <a:off x="413760" y="2319286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4g-v401-ip5-signalling</a:t>
            </a: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716" y="2294753"/>
            <a:ext cx="469835" cy="47458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348" y="4522170"/>
            <a:ext cx="469835" cy="474580"/>
          </a:xfrm>
          <a:prstGeom prst="rect">
            <a:avLst/>
          </a:prstGeom>
        </p:spPr>
      </p:pic>
      <p:cxnSp>
        <p:nvCxnSpPr>
          <p:cNvPr id="185" name="Straight Connector 184"/>
          <p:cNvCxnSpPr>
            <a:endCxn id="197" idx="1"/>
          </p:cNvCxnSpPr>
          <p:nvPr/>
        </p:nvCxnSpPr>
        <p:spPr>
          <a:xfrm>
            <a:off x="2339887" y="2953488"/>
            <a:ext cx="3350312" cy="0"/>
          </a:xfrm>
          <a:prstGeom prst="line">
            <a:avLst/>
          </a:prstGeom>
          <a:ln w="762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5690198" y="2661984"/>
            <a:ext cx="402335" cy="730185"/>
            <a:chOff x="1511825" y="1696823"/>
            <a:chExt cx="548640" cy="687142"/>
          </a:xfrm>
        </p:grpSpPr>
        <p:grpSp>
          <p:nvGrpSpPr>
            <p:cNvPr id="194" name="Group 19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5" name="Oval 19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7" name="Rounded Rectangle 176"/>
          <p:cNvSpPr/>
          <p:nvPr/>
        </p:nvSpPr>
        <p:spPr>
          <a:xfrm>
            <a:off x="9534967" y="4547918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4g-v401-ip4-signalling</a:t>
            </a:r>
          </a:p>
        </p:txBody>
      </p:sp>
      <p:sp>
        <p:nvSpPr>
          <p:cNvPr id="166" name="Multiply 165"/>
          <p:cNvSpPr/>
          <p:nvPr/>
        </p:nvSpPr>
        <p:spPr>
          <a:xfrm>
            <a:off x="2957986" y="2672453"/>
            <a:ext cx="663684" cy="590747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>
            <a:off x="2231886" y="3012914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207" idx="3"/>
          </p:cNvCxnSpPr>
          <p:nvPr/>
        </p:nvCxnSpPr>
        <p:spPr>
          <a:xfrm>
            <a:off x="6117684" y="5426956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205" idx="6"/>
          </p:cNvCxnSpPr>
          <p:nvPr/>
        </p:nvCxnSpPr>
        <p:spPr>
          <a:xfrm flipH="1" flipV="1">
            <a:off x="4072796" y="4217459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/>
          <p:cNvGrpSpPr/>
          <p:nvPr/>
        </p:nvGrpSpPr>
        <p:grpSpPr>
          <a:xfrm>
            <a:off x="5715349" y="5135453"/>
            <a:ext cx="402335" cy="730185"/>
            <a:chOff x="1511825" y="1696823"/>
            <a:chExt cx="548640" cy="687142"/>
          </a:xfrm>
        </p:grpSpPr>
        <p:grpSp>
          <p:nvGrpSpPr>
            <p:cNvPr id="204" name="Group 20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0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5" name="Oval 20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3789945" y="3905595"/>
            <a:ext cx="402335" cy="730185"/>
            <a:chOff x="1511825" y="1696823"/>
            <a:chExt cx="548640" cy="687142"/>
          </a:xfrm>
        </p:grpSpPr>
        <p:grpSp>
          <p:nvGrpSpPr>
            <p:cNvPr id="178" name="Group 177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9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9" name="Oval 178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039" y="1618946"/>
            <a:ext cx="5521052" cy="1063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039" y="628375"/>
            <a:ext cx="5521052" cy="86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25672"/>
      </p:ext>
    </p:extLst>
  </p:cSld>
  <p:clrMapOvr>
    <a:masterClrMapping/>
  </p:clrMapOvr>
  <p:transition spd="med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ounded Rectangle 181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3430557" y="294510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3514413" y="5125011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460261" y="293822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444564" y="5125240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High Delay Link Incident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Automated TE Path Reroute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214794">
                  <a:lumMod val="50000"/>
                </a:srgbClr>
              </a:solidFill>
              <a:latin typeface="Arial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64407" y="2891721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102" name="Straight Connector 101"/>
          <p:cNvCxnSpPr>
            <a:stCxn id="100" idx="1"/>
          </p:cNvCxnSpPr>
          <p:nvPr/>
        </p:nvCxnSpPr>
        <p:spPr>
          <a:xfrm flipH="1">
            <a:off x="1325946" y="2945109"/>
            <a:ext cx="622081" cy="25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754173" y="2417448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04" name="Freeform 37"/>
          <p:cNvSpPr>
            <a:spLocks noEditPoints="1"/>
          </p:cNvSpPr>
          <p:nvPr/>
        </p:nvSpPr>
        <p:spPr bwMode="auto">
          <a:xfrm>
            <a:off x="1015556" y="288370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123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cxnSp>
        <p:nvCxnSpPr>
          <p:cNvPr id="125" name="Straight Connector 124"/>
          <p:cNvCxnSpPr>
            <a:stCxn id="140" idx="3"/>
            <a:endCxn id="123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27" name="Picture 12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28" name="Group 127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7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8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59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1" name="Rounded Rectangle 130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1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2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3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4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5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6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3" name="Rounded Rectangle 132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35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6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7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8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9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0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164" name="TextBox 163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65" name="Rounded Rectangle 164"/>
          <p:cNvSpPr/>
          <p:nvPr/>
        </p:nvSpPr>
        <p:spPr>
          <a:xfrm>
            <a:off x="413760" y="2319286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4g-v401-ip5-signalling</a:t>
            </a: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716" y="2294753"/>
            <a:ext cx="469835" cy="47458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348" y="4522170"/>
            <a:ext cx="469835" cy="474580"/>
          </a:xfrm>
          <a:prstGeom prst="rect">
            <a:avLst/>
          </a:prstGeom>
        </p:spPr>
      </p:pic>
      <p:cxnSp>
        <p:nvCxnSpPr>
          <p:cNvPr id="185" name="Straight Connector 184"/>
          <p:cNvCxnSpPr>
            <a:endCxn id="197" idx="1"/>
          </p:cNvCxnSpPr>
          <p:nvPr/>
        </p:nvCxnSpPr>
        <p:spPr>
          <a:xfrm>
            <a:off x="2339887" y="2953488"/>
            <a:ext cx="3350312" cy="0"/>
          </a:xfrm>
          <a:prstGeom prst="line">
            <a:avLst/>
          </a:prstGeom>
          <a:ln w="762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5690198" y="2661984"/>
            <a:ext cx="402335" cy="730185"/>
            <a:chOff x="1511825" y="1696823"/>
            <a:chExt cx="548640" cy="687142"/>
          </a:xfrm>
        </p:grpSpPr>
        <p:grpSp>
          <p:nvGrpSpPr>
            <p:cNvPr id="194" name="Group 19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5" name="Oval 19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7" name="Rounded Rectangle 176"/>
          <p:cNvSpPr/>
          <p:nvPr/>
        </p:nvSpPr>
        <p:spPr>
          <a:xfrm>
            <a:off x="9534967" y="4547918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4g-v401-ip4-signalling</a:t>
            </a:r>
          </a:p>
        </p:txBody>
      </p:sp>
      <p:sp>
        <p:nvSpPr>
          <p:cNvPr id="166" name="Multiply 165"/>
          <p:cNvSpPr/>
          <p:nvPr/>
        </p:nvSpPr>
        <p:spPr>
          <a:xfrm>
            <a:off x="2957986" y="2672453"/>
            <a:ext cx="663684" cy="590747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>
            <a:off x="2231886" y="3012914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207" idx="3"/>
          </p:cNvCxnSpPr>
          <p:nvPr/>
        </p:nvCxnSpPr>
        <p:spPr>
          <a:xfrm>
            <a:off x="6117684" y="5426956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205" idx="6"/>
          </p:cNvCxnSpPr>
          <p:nvPr/>
        </p:nvCxnSpPr>
        <p:spPr>
          <a:xfrm flipH="1" flipV="1">
            <a:off x="4072796" y="4217459"/>
            <a:ext cx="1931691" cy="1254984"/>
          </a:xfrm>
          <a:prstGeom prst="line">
            <a:avLst/>
          </a:prstGeom>
          <a:ln w="762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/>
          <p:cNvGrpSpPr/>
          <p:nvPr/>
        </p:nvGrpSpPr>
        <p:grpSpPr>
          <a:xfrm>
            <a:off x="5715349" y="5135453"/>
            <a:ext cx="402335" cy="730185"/>
            <a:chOff x="1511825" y="1696823"/>
            <a:chExt cx="548640" cy="687142"/>
          </a:xfrm>
        </p:grpSpPr>
        <p:grpSp>
          <p:nvGrpSpPr>
            <p:cNvPr id="204" name="Group 20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0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5" name="Oval 20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385" y="1624886"/>
            <a:ext cx="5532593" cy="11240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377" y="547529"/>
            <a:ext cx="5507600" cy="975484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4747" y="4441452"/>
            <a:ext cx="745829" cy="626419"/>
          </a:xfrm>
          <a:prstGeom prst="rect">
            <a:avLst/>
          </a:prstGeom>
        </p:spPr>
      </p:pic>
      <p:grpSp>
        <p:nvGrpSpPr>
          <p:cNvPr id="170" name="Group 169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172" name="Group 171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75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3" name="Oval 17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cxnSp>
        <p:nvCxnSpPr>
          <p:cNvPr id="176" name="Straight Connector 175"/>
          <p:cNvCxnSpPr/>
          <p:nvPr/>
        </p:nvCxnSpPr>
        <p:spPr>
          <a:xfrm>
            <a:off x="2352464" y="5445789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2225091" y="4250227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3789945" y="3905595"/>
            <a:ext cx="402335" cy="730185"/>
            <a:chOff x="1511825" y="1696823"/>
            <a:chExt cx="548640" cy="687142"/>
          </a:xfrm>
        </p:grpSpPr>
        <p:grpSp>
          <p:nvGrpSpPr>
            <p:cNvPr id="178" name="Group 177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9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9" name="Oval 178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026569"/>
      </p:ext>
    </p:extLst>
  </p:cSld>
  <p:clrMapOvr>
    <a:masterClrMapping/>
  </p:clrMapOvr>
  <p:transition spd="med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89" y="1579877"/>
            <a:ext cx="11127316" cy="438879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411808" y="3468574"/>
            <a:ext cx="2394649" cy="56707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16572" y="87149"/>
            <a:ext cx="11494432" cy="134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Apply Low Latency SLA Path for All Network Slice Traffic Service</a:t>
            </a:r>
          </a:p>
        </p:txBody>
      </p:sp>
    </p:spTree>
    <p:extLst>
      <p:ext uri="{BB962C8B-B14F-4D97-AF65-F5344CB8AC3E}">
        <p14:creationId xmlns:p14="http://schemas.microsoft.com/office/powerpoint/2010/main" val="1827740718"/>
      </p:ext>
    </p:extLst>
  </p:cSld>
  <p:clrMapOvr>
    <a:masterClrMapping/>
  </p:clrMapOvr>
  <p:transition spd="med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/>
          <p:cNvSpPr/>
          <p:nvPr/>
        </p:nvSpPr>
        <p:spPr>
          <a:xfrm>
            <a:off x="1703440" y="1011207"/>
            <a:ext cx="8589315" cy="50166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315" name="TextBox 314"/>
          <p:cNvSpPr txBox="1"/>
          <p:nvPr/>
        </p:nvSpPr>
        <p:spPr>
          <a:xfrm>
            <a:off x="3430557" y="294510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3514413" y="5125011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460261" y="2938228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444564" y="5125240"/>
            <a:ext cx="803425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u="sng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IGP = 100</a:t>
            </a: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3" y="87150"/>
            <a:ext cx="846464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Low Latency SLA Path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For All Service Traffic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1691309" y="2541587"/>
            <a:ext cx="8571377" cy="332757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214794">
                  <a:lumMod val="50000"/>
                </a:srgbClr>
              </a:solidFill>
              <a:latin typeface="Arial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99" name="TextBox 98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100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Oval 100"/>
          <p:cNvSpPr/>
          <p:nvPr/>
        </p:nvSpPr>
        <p:spPr>
          <a:xfrm>
            <a:off x="2064407" y="2891721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cxnSp>
        <p:nvCxnSpPr>
          <p:cNvPr id="102" name="Straight Connector 101"/>
          <p:cNvCxnSpPr>
            <a:stCxn id="100" idx="1"/>
          </p:cNvCxnSpPr>
          <p:nvPr/>
        </p:nvCxnSpPr>
        <p:spPr>
          <a:xfrm flipH="1">
            <a:off x="1325946" y="2945109"/>
            <a:ext cx="622081" cy="25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reeform 37"/>
          <p:cNvSpPr>
            <a:spLocks noEditPoints="1"/>
          </p:cNvSpPr>
          <p:nvPr/>
        </p:nvSpPr>
        <p:spPr bwMode="auto">
          <a:xfrm>
            <a:off x="1015556" y="288370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123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Oval 123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cxnSp>
        <p:nvCxnSpPr>
          <p:cNvPr id="125" name="Straight Connector 124"/>
          <p:cNvCxnSpPr>
            <a:stCxn id="140" idx="3"/>
            <a:endCxn id="123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27" name="Picture 12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28" name="Group 127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7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8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59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6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1" name="Rounded Rectangle 130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41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2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3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4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5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6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3" name="Rounded Rectangle 132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135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6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7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8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39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140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cxnSp>
        <p:nvCxnSpPr>
          <p:cNvPr id="185" name="Straight Connector 184"/>
          <p:cNvCxnSpPr>
            <a:endCxn id="197" idx="1"/>
          </p:cNvCxnSpPr>
          <p:nvPr/>
        </p:nvCxnSpPr>
        <p:spPr>
          <a:xfrm>
            <a:off x="2339887" y="2953488"/>
            <a:ext cx="3350312" cy="0"/>
          </a:xfrm>
          <a:prstGeom prst="line">
            <a:avLst/>
          </a:prstGeom>
          <a:ln w="762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5690198" y="2661984"/>
            <a:ext cx="402335" cy="730185"/>
            <a:chOff x="1511825" y="1696823"/>
            <a:chExt cx="548640" cy="687142"/>
          </a:xfrm>
        </p:grpSpPr>
        <p:grpSp>
          <p:nvGrpSpPr>
            <p:cNvPr id="194" name="Group 19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5" name="Oval 19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66" name="Multiply 165"/>
          <p:cNvSpPr/>
          <p:nvPr/>
        </p:nvSpPr>
        <p:spPr>
          <a:xfrm>
            <a:off x="2957986" y="2672453"/>
            <a:ext cx="663684" cy="590747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>
            <a:off x="2231886" y="3012914"/>
            <a:ext cx="1558060" cy="1096209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207" idx="3"/>
          </p:cNvCxnSpPr>
          <p:nvPr/>
        </p:nvCxnSpPr>
        <p:spPr>
          <a:xfrm>
            <a:off x="6117684" y="5426956"/>
            <a:ext cx="352033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205" idx="6"/>
          </p:cNvCxnSpPr>
          <p:nvPr/>
        </p:nvCxnSpPr>
        <p:spPr>
          <a:xfrm flipH="1" flipV="1">
            <a:off x="4072796" y="4217459"/>
            <a:ext cx="1931691" cy="1254984"/>
          </a:xfrm>
          <a:prstGeom prst="line">
            <a:avLst/>
          </a:prstGeom>
          <a:ln w="762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/>
          <p:cNvGrpSpPr/>
          <p:nvPr/>
        </p:nvGrpSpPr>
        <p:grpSpPr>
          <a:xfrm>
            <a:off x="5715349" y="5135453"/>
            <a:ext cx="402335" cy="730185"/>
            <a:chOff x="1511825" y="1696823"/>
            <a:chExt cx="548640" cy="687142"/>
          </a:xfrm>
        </p:grpSpPr>
        <p:grpSp>
          <p:nvGrpSpPr>
            <p:cNvPr id="204" name="Group 20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0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5" name="Oval 20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pic>
        <p:nvPicPr>
          <p:cNvPr id="169" name="Picture 1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747" y="4441452"/>
            <a:ext cx="745829" cy="626419"/>
          </a:xfrm>
          <a:prstGeom prst="rect">
            <a:avLst/>
          </a:prstGeom>
        </p:spPr>
      </p:pic>
      <p:grpSp>
        <p:nvGrpSpPr>
          <p:cNvPr id="170" name="Group 169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172" name="Group 171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75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3" name="Oval 172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cxnSp>
        <p:nvCxnSpPr>
          <p:cNvPr id="176" name="Straight Connector 175"/>
          <p:cNvCxnSpPr/>
          <p:nvPr/>
        </p:nvCxnSpPr>
        <p:spPr>
          <a:xfrm>
            <a:off x="2352464" y="5445789"/>
            <a:ext cx="3350312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2225091" y="4250227"/>
            <a:ext cx="1757608" cy="111516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3789945" y="3905595"/>
            <a:ext cx="402335" cy="730185"/>
            <a:chOff x="1511825" y="1696823"/>
            <a:chExt cx="548640" cy="687142"/>
          </a:xfrm>
        </p:grpSpPr>
        <p:grpSp>
          <p:nvGrpSpPr>
            <p:cNvPr id="178" name="Group 177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99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9" name="Oval 178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1754173" y="158159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183" name="Rounded Rectangle 182"/>
          <p:cNvSpPr/>
          <p:nvPr/>
        </p:nvSpPr>
        <p:spPr>
          <a:xfrm>
            <a:off x="413760" y="1483436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4g-v401-ip5-signalling</a:t>
            </a:r>
          </a:p>
        </p:txBody>
      </p:sp>
      <p:sp>
        <p:nvSpPr>
          <p:cNvPr id="184" name="Rounded Rectangle 183"/>
          <p:cNvSpPr/>
          <p:nvPr/>
        </p:nvSpPr>
        <p:spPr>
          <a:xfrm>
            <a:off x="424695" y="1941599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4g-v402-ip5-bearer</a:t>
            </a:r>
          </a:p>
        </p:txBody>
      </p:sp>
      <p:sp>
        <p:nvSpPr>
          <p:cNvPr id="186" name="Rounded Rectangle 185"/>
          <p:cNvSpPr/>
          <p:nvPr/>
        </p:nvSpPr>
        <p:spPr>
          <a:xfrm>
            <a:off x="427451" y="2399762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4g-v403-ip5-oam</a:t>
            </a:r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716" y="1458903"/>
            <a:ext cx="469835" cy="47458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9885825" y="503065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424051" y="3892947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4g-v401-ip6-signalling</a:t>
            </a:r>
          </a:p>
        </p:txBody>
      </p:sp>
      <p:sp>
        <p:nvSpPr>
          <p:cNvPr id="208" name="Rounded Rectangle 207"/>
          <p:cNvSpPr/>
          <p:nvPr/>
        </p:nvSpPr>
        <p:spPr>
          <a:xfrm>
            <a:off x="434986" y="4351110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4g-v402-ip6-bearer</a:t>
            </a:r>
          </a:p>
        </p:txBody>
      </p:sp>
      <p:sp>
        <p:nvSpPr>
          <p:cNvPr id="209" name="Rounded Rectangle 208"/>
          <p:cNvSpPr/>
          <p:nvPr/>
        </p:nvSpPr>
        <p:spPr>
          <a:xfrm>
            <a:off x="437742" y="4809272"/>
            <a:ext cx="2268925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4g-v403-ip6-oam</a:t>
            </a:r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007" y="3868414"/>
            <a:ext cx="469835" cy="474580"/>
          </a:xfrm>
          <a:prstGeom prst="rect">
            <a:avLst/>
          </a:prstGeom>
        </p:spPr>
      </p:pic>
      <p:sp>
        <p:nvSpPr>
          <p:cNvPr id="211" name="Rounded Rectangle 210"/>
          <p:cNvSpPr/>
          <p:nvPr/>
        </p:nvSpPr>
        <p:spPr>
          <a:xfrm>
            <a:off x="9534967" y="3712068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4g-v401-ip4-signalling</a:t>
            </a:r>
          </a:p>
        </p:txBody>
      </p:sp>
      <p:sp>
        <p:nvSpPr>
          <p:cNvPr id="212" name="Rounded Rectangle 211"/>
          <p:cNvSpPr/>
          <p:nvPr/>
        </p:nvSpPr>
        <p:spPr>
          <a:xfrm>
            <a:off x="9552990" y="4170231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4g-v402-ip4-bearer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9548658" y="4628394"/>
            <a:ext cx="2301124" cy="402029"/>
          </a:xfrm>
          <a:prstGeom prst="round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4g-v403-ip4-oam</a:t>
            </a:r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348" y="3686321"/>
            <a:ext cx="469835" cy="474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384" y="1570403"/>
            <a:ext cx="5523729" cy="1083584"/>
          </a:xfrm>
          <a:prstGeom prst="rect">
            <a:avLst/>
          </a:prstGeom>
        </p:spPr>
      </p:pic>
      <p:cxnSp>
        <p:nvCxnSpPr>
          <p:cNvPr id="215" name="Straight Connector 214"/>
          <p:cNvCxnSpPr/>
          <p:nvPr/>
        </p:nvCxnSpPr>
        <p:spPr>
          <a:xfrm>
            <a:off x="2352464" y="5587563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6105110" y="5587563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931" y="328166"/>
            <a:ext cx="5516932" cy="111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7578"/>
      </p:ext>
    </p:extLst>
  </p:cSld>
  <p:clrMapOvr>
    <a:masterClrMapping/>
  </p:clrMapOvr>
  <p:transition spd="med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4720968"/>
            <a:ext cx="11120203" cy="658595"/>
          </a:xfrm>
        </p:spPr>
        <p:txBody>
          <a:bodyPr/>
          <a:lstStyle/>
          <a:p>
            <a:pPr>
              <a:defRPr/>
            </a:pPr>
            <a:r>
              <a:rPr lang="en-US" sz="4800" kern="0" dirty="0">
                <a:latin typeface="CiscoSansTT Thin" charset="0"/>
                <a:cs typeface="CiscoSansTT Thin" charset="0"/>
              </a:rPr>
              <a:t>Thank You</a:t>
            </a:r>
            <a:endParaRPr sz="3733" dirty="0">
              <a:latin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27939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5399706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945105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945105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5399706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3236609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35" idx="4"/>
            <a:endCxn id="40" idx="0"/>
          </p:cNvCxnSpPr>
          <p:nvPr/>
        </p:nvCxnSpPr>
        <p:spPr>
          <a:xfrm>
            <a:off x="9929215" y="3072500"/>
            <a:ext cx="0" cy="22907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" idx="4"/>
            <a:endCxn id="10" idx="0"/>
          </p:cNvCxnSpPr>
          <p:nvPr/>
        </p:nvCxnSpPr>
        <p:spPr>
          <a:xfrm flipH="1">
            <a:off x="2253897" y="3072502"/>
            <a:ext cx="1" cy="22907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3048512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3048509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3048508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3048509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4248126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4248126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4190207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4190207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653602"/>
            <a:ext cx="402334" cy="732613"/>
            <a:chOff x="3557590" y="1960676"/>
            <a:chExt cx="548640" cy="68942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7" cy="260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endParaRPr lang="en-US" sz="1200" b="1" dirty="0">
                <a:solidFill>
                  <a:srgbClr val="676767"/>
                </a:solidFill>
                <a:latin typeface="Arial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908686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2400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5108205"/>
            <a:ext cx="402334" cy="750961"/>
            <a:chOff x="1511825" y="1696823"/>
            <a:chExt cx="548640" cy="70669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706692"/>
              <a:chOff x="3557590" y="1960676"/>
              <a:chExt cx="548640" cy="70669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7" cy="260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2400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5108201"/>
            <a:ext cx="402334" cy="750960"/>
            <a:chOff x="1511825" y="1696823"/>
            <a:chExt cx="548640" cy="70669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706692"/>
              <a:chOff x="3557590" y="1960676"/>
              <a:chExt cx="548640" cy="70669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7" cy="260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2400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653601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2400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5108201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2400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853217"/>
            <a:ext cx="402334" cy="750960"/>
            <a:chOff x="1511825" y="1696823"/>
            <a:chExt cx="548640" cy="70669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706692"/>
              <a:chOff x="3557590" y="1960676"/>
              <a:chExt cx="548640" cy="70669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7" cy="260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2400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853217"/>
            <a:ext cx="402334" cy="750960"/>
            <a:chOff x="1511825" y="1696823"/>
            <a:chExt cx="548640" cy="70669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706692"/>
              <a:chOff x="3557590" y="1960676"/>
              <a:chExt cx="548640" cy="7066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7" cy="260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2400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401266" y="710488"/>
            <a:ext cx="577402" cy="750960"/>
            <a:chOff x="3434644" y="1960676"/>
            <a:chExt cx="787369" cy="706692"/>
          </a:xfrm>
        </p:grpSpPr>
        <p:sp>
          <p:nvSpPr>
            <p:cNvPr id="115" name="TextBox 114"/>
            <p:cNvSpPr txBox="1"/>
            <p:nvPr/>
          </p:nvSpPr>
          <p:spPr>
            <a:xfrm>
              <a:off x="3434644" y="2406698"/>
              <a:ext cx="787369" cy="260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r>
                <a:rPr lang="en-US" sz="1200" b="1" dirty="0">
                  <a:solidFill>
                    <a:srgbClr val="676767"/>
                  </a:solidFill>
                  <a:latin typeface="Arial"/>
                </a:rPr>
                <a:t>XTC1</a:t>
              </a:r>
            </a:p>
          </p:txBody>
        </p:sp>
        <p:pic>
          <p:nvPicPr>
            <p:cNvPr id="116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4259012" y="705513"/>
            <a:ext cx="490840" cy="750960"/>
            <a:chOff x="3493665" y="1960676"/>
            <a:chExt cx="669331" cy="706692"/>
          </a:xfrm>
        </p:grpSpPr>
        <p:sp>
          <p:nvSpPr>
            <p:cNvPr id="121" name="TextBox 120"/>
            <p:cNvSpPr txBox="1"/>
            <p:nvPr/>
          </p:nvSpPr>
          <p:spPr>
            <a:xfrm>
              <a:off x="3493665" y="2406698"/>
              <a:ext cx="669331" cy="260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r>
                <a:rPr lang="en-US" sz="1200" b="1" dirty="0">
                  <a:solidFill>
                    <a:srgbClr val="676767"/>
                  </a:solidFill>
                  <a:latin typeface="Arial"/>
                </a:rPr>
                <a:t>RR1</a:t>
              </a:r>
            </a:p>
          </p:txBody>
        </p:sp>
        <p:pic>
          <p:nvPicPr>
            <p:cNvPr id="12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2" name="Straight Connector 131"/>
          <p:cNvCxnSpPr/>
          <p:nvPr/>
        </p:nvCxnSpPr>
        <p:spPr>
          <a:xfrm>
            <a:off x="3689963" y="1903952"/>
            <a:ext cx="832565" cy="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25" idx="1"/>
          </p:cNvCxnSpPr>
          <p:nvPr/>
        </p:nvCxnSpPr>
        <p:spPr>
          <a:xfrm>
            <a:off x="4090557" y="1912233"/>
            <a:ext cx="1852639" cy="102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6" idx="2"/>
          </p:cNvCxnSpPr>
          <p:nvPr/>
        </p:nvCxnSpPr>
        <p:spPr>
          <a:xfrm>
            <a:off x="3692589" y="1293496"/>
            <a:ext cx="6751" cy="60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2" idx="2"/>
          </p:cNvCxnSpPr>
          <p:nvPr/>
        </p:nvCxnSpPr>
        <p:spPr>
          <a:xfrm>
            <a:off x="4507059" y="1288521"/>
            <a:ext cx="15468" cy="62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5285177" y="717551"/>
            <a:ext cx="577402" cy="750960"/>
            <a:chOff x="3434644" y="1960676"/>
            <a:chExt cx="787369" cy="706692"/>
          </a:xfrm>
        </p:grpSpPr>
        <p:sp>
          <p:nvSpPr>
            <p:cNvPr id="150" name="TextBox 149"/>
            <p:cNvSpPr txBox="1"/>
            <p:nvPr/>
          </p:nvSpPr>
          <p:spPr>
            <a:xfrm>
              <a:off x="3434644" y="2406698"/>
              <a:ext cx="787369" cy="260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r>
                <a:rPr lang="en-US" sz="1200" b="1" dirty="0">
                  <a:solidFill>
                    <a:srgbClr val="676767"/>
                  </a:solidFill>
                  <a:latin typeface="Arial"/>
                </a:rPr>
                <a:t>XTC2</a:t>
              </a:r>
            </a:p>
          </p:txBody>
        </p:sp>
        <p:pic>
          <p:nvPicPr>
            <p:cNvPr id="151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Group 151"/>
          <p:cNvGrpSpPr/>
          <p:nvPr/>
        </p:nvGrpSpPr>
        <p:grpSpPr>
          <a:xfrm>
            <a:off x="6142917" y="712575"/>
            <a:ext cx="490840" cy="750960"/>
            <a:chOff x="3493664" y="1960676"/>
            <a:chExt cx="669331" cy="706692"/>
          </a:xfrm>
        </p:grpSpPr>
        <p:sp>
          <p:nvSpPr>
            <p:cNvPr id="153" name="TextBox 152"/>
            <p:cNvSpPr txBox="1"/>
            <p:nvPr/>
          </p:nvSpPr>
          <p:spPr>
            <a:xfrm>
              <a:off x="3493664" y="2406698"/>
              <a:ext cx="669331" cy="260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r>
                <a:rPr lang="en-US" sz="1200" b="1" dirty="0">
                  <a:solidFill>
                    <a:srgbClr val="676767"/>
                  </a:solidFill>
                  <a:latin typeface="Arial"/>
                </a:rPr>
                <a:t>RR2</a:t>
              </a:r>
            </a:p>
          </p:txBody>
        </p:sp>
        <p:pic>
          <p:nvPicPr>
            <p:cNvPr id="154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5" name="Straight Connector 154"/>
          <p:cNvCxnSpPr/>
          <p:nvPr/>
        </p:nvCxnSpPr>
        <p:spPr>
          <a:xfrm>
            <a:off x="5573870" y="1911014"/>
            <a:ext cx="832565" cy="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51" idx="2"/>
          </p:cNvCxnSpPr>
          <p:nvPr/>
        </p:nvCxnSpPr>
        <p:spPr>
          <a:xfrm>
            <a:off x="5576497" y="1300559"/>
            <a:ext cx="6751" cy="60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54" idx="2"/>
          </p:cNvCxnSpPr>
          <p:nvPr/>
        </p:nvCxnSpPr>
        <p:spPr>
          <a:xfrm>
            <a:off x="6390967" y="1295584"/>
            <a:ext cx="15468" cy="62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6005531" y="1911014"/>
            <a:ext cx="1488" cy="972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806994" y="2653601"/>
            <a:ext cx="402334" cy="750960"/>
            <a:chOff x="1511825" y="1696823"/>
            <a:chExt cx="548640" cy="70669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706692"/>
              <a:chOff x="3557590" y="1960676"/>
              <a:chExt cx="548640" cy="70669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7" cy="260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2400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69366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312795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333610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310225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709079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0/1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922115" y="231076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0/6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5138333" y="231333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0/5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69160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310533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332890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65464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67777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47183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46926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938228"/>
            <a:ext cx="879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u="sng" dirty="0">
                <a:latin typeface="Arial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5125011"/>
            <a:ext cx="879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u="sng" dirty="0">
                <a:latin typeface="Arial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938228"/>
            <a:ext cx="879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u="sng" dirty="0">
                <a:latin typeface="Arial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5125240"/>
            <a:ext cx="879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u="sng" dirty="0">
                <a:latin typeface="Arial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69318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68034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474398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47183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537638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5373818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5052598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505003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805909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77763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98064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53481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333867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310482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71165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534554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502432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77763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468499" y="344291"/>
            <a:ext cx="43267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400" b="1" dirty="0">
                <a:solidFill>
                  <a:srgbClr val="000000"/>
                </a:solidFill>
                <a:latin typeface="Arial"/>
              </a:rPr>
              <a:t>Lo0 IP  = 1.1.1.Z         (Z = Local Router Number  )</a:t>
            </a:r>
          </a:p>
          <a:p>
            <a:pPr defTabSz="912511"/>
            <a:r>
              <a:rPr lang="en-US" sz="1400" b="1" dirty="0" err="1">
                <a:solidFill>
                  <a:srgbClr val="000000"/>
                </a:solidFill>
                <a:latin typeface="Arial"/>
              </a:rPr>
              <a:t>Inft</a:t>
            </a:r>
            <a:r>
              <a:rPr lang="en-US" sz="1400" b="1" dirty="0">
                <a:solidFill>
                  <a:srgbClr val="000000"/>
                </a:solidFill>
                <a:latin typeface="Arial"/>
              </a:rPr>
              <a:t>  IP  = 10.X.Y.Z      (X = 1</a:t>
            </a:r>
            <a:r>
              <a:rPr lang="en-US" sz="1400" b="1" baseline="30000" dirty="0">
                <a:solidFill>
                  <a:srgbClr val="000000"/>
                </a:solidFill>
                <a:latin typeface="Arial"/>
              </a:rPr>
              <a:t>st</a:t>
            </a:r>
            <a:r>
              <a:rPr lang="en-US" sz="1400" b="1" dirty="0">
                <a:solidFill>
                  <a:srgbClr val="000000"/>
                </a:solidFill>
                <a:latin typeface="Arial"/>
              </a:rPr>
              <a:t> Router Number       )</a:t>
            </a:r>
          </a:p>
          <a:p>
            <a:pPr defTabSz="912511"/>
            <a:r>
              <a:rPr lang="en-US" sz="1400" b="1" dirty="0">
                <a:solidFill>
                  <a:srgbClr val="000000"/>
                </a:solidFill>
                <a:latin typeface="Arial"/>
              </a:rPr>
              <a:t>                                    (Y = 2</a:t>
            </a:r>
            <a:r>
              <a:rPr lang="en-US" sz="1400" b="1" baseline="30000" dirty="0">
                <a:solidFill>
                  <a:srgbClr val="000000"/>
                </a:solidFill>
                <a:latin typeface="Arial"/>
              </a:rPr>
              <a:t>nd</a:t>
            </a:r>
            <a:r>
              <a:rPr lang="en-US" sz="1400" b="1" dirty="0">
                <a:solidFill>
                  <a:srgbClr val="000000"/>
                </a:solidFill>
                <a:latin typeface="Arial"/>
              </a:rPr>
              <a:t> Router Number      )</a:t>
            </a:r>
          </a:p>
          <a:p>
            <a:pPr defTabSz="912511"/>
            <a:endParaRPr lang="en-US" sz="1400" b="1" dirty="0">
              <a:solidFill>
                <a:srgbClr val="000000"/>
              </a:solidFill>
              <a:latin typeface="Arial"/>
            </a:endParaRPr>
          </a:p>
          <a:p>
            <a:pPr defTabSz="912511"/>
            <a:r>
              <a:rPr lang="en-US" sz="1400" b="1" dirty="0">
                <a:solidFill>
                  <a:srgbClr val="000000"/>
                </a:solidFill>
                <a:latin typeface="Arial"/>
              </a:rPr>
              <a:t>Segment Routing MPLS Network</a:t>
            </a:r>
          </a:p>
          <a:p>
            <a:pPr defTabSz="912511"/>
            <a:r>
              <a:rPr lang="en-US" sz="1400" b="1" dirty="0">
                <a:solidFill>
                  <a:srgbClr val="000000"/>
                </a:solidFill>
                <a:latin typeface="Arial"/>
              </a:rPr>
              <a:t>SR Global Block : 16.000 – 80.000 (Prefix SID)</a:t>
            </a:r>
          </a:p>
          <a:p>
            <a:pPr defTabSz="912511"/>
            <a:r>
              <a:rPr lang="en-US" sz="1400" b="1" dirty="0">
                <a:solidFill>
                  <a:srgbClr val="000000"/>
                </a:solidFill>
                <a:latin typeface="Arial"/>
              </a:rPr>
              <a:t>                                &gt; 80.000 (</a:t>
            </a:r>
            <a:r>
              <a:rPr lang="en-US" sz="1400" b="1" dirty="0" err="1">
                <a:solidFill>
                  <a:srgbClr val="000000"/>
                </a:solidFill>
                <a:latin typeface="Arial"/>
              </a:rPr>
              <a:t>Adj</a:t>
            </a:r>
            <a:r>
              <a:rPr lang="en-US" sz="1400" b="1" dirty="0">
                <a:solidFill>
                  <a:srgbClr val="000000"/>
                </a:solidFill>
                <a:latin typeface="Arial"/>
              </a:rPr>
              <a:t> SID) </a:t>
            </a:r>
          </a:p>
          <a:p>
            <a:pPr defTabSz="912511"/>
            <a:endParaRPr lang="en-US" sz="14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3698852" y="2664031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b="1" dirty="0">
                <a:latin typeface="Arial"/>
              </a:rPr>
              <a:t>10.1.5.Z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497171" y="2667030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b="1" dirty="0">
                <a:latin typeface="Arial"/>
              </a:rPr>
              <a:t>10.1.5.1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2875201" y="266314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b="1" dirty="0">
                <a:latin typeface="Arial"/>
              </a:rPr>
              <a:t>10.1.5.5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965371" y="2525809"/>
            <a:ext cx="65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b="1" dirty="0">
                <a:solidFill>
                  <a:srgbClr val="000000"/>
                </a:solidFill>
                <a:latin typeface="Arial"/>
              </a:rPr>
              <a:t>1.1.1.5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3423494" y="1018916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200" dirty="0">
                <a:solidFill>
                  <a:srgbClr val="FFFFFF"/>
                </a:solidFill>
                <a:latin typeface="Arial"/>
              </a:rPr>
              <a:t>201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347216" y="1329123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2757492" y="1493395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b="1" dirty="0">
                <a:latin typeface="Arial"/>
              </a:rPr>
              <a:t>10.1.201.201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4434225" y="132141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44501" y="1485688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b="1" dirty="0">
                <a:latin typeface="Arial"/>
              </a:rPr>
              <a:t>10.1.201.251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5498107" y="132655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4908383" y="1490824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b="1" dirty="0">
                <a:latin typeface="Arial"/>
              </a:rPr>
              <a:t>10.1.202.202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6312723" y="131884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dirty="0">
                <a:latin typeface="Arial"/>
              </a:rPr>
              <a:t>0/0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5995392" y="1483117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200" b="1" dirty="0">
                <a:latin typeface="Arial"/>
              </a:rPr>
              <a:t>10.1.202.252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4253523" y="1016352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200" dirty="0">
                <a:solidFill>
                  <a:srgbClr val="FFFFFF"/>
                </a:solidFill>
                <a:latin typeface="Arial"/>
              </a:rPr>
              <a:t>251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5343106" y="1011207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200" dirty="0">
                <a:solidFill>
                  <a:srgbClr val="FFFFFF"/>
                </a:solidFill>
                <a:latin typeface="Arial"/>
              </a:rPr>
              <a:t>202</a:t>
            </a:r>
          </a:p>
        </p:txBody>
      </p:sp>
      <p:sp>
        <p:nvSpPr>
          <p:cNvPr id="231" name="Rounded Rectangle 230"/>
          <p:cNvSpPr/>
          <p:nvPr/>
        </p:nvSpPr>
        <p:spPr>
          <a:xfrm>
            <a:off x="6173134" y="1008643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200" dirty="0">
                <a:solidFill>
                  <a:srgbClr val="FFFFFF"/>
                </a:solidFill>
                <a:latin typeface="Arial"/>
              </a:rPr>
              <a:t>252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410693" y="395583"/>
            <a:ext cx="2066463" cy="379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2511"/>
            <a:r>
              <a:rPr lang="en-US" sz="1865" b="1" dirty="0">
                <a:solidFill>
                  <a:srgbClr val="676767"/>
                </a:solidFill>
                <a:latin typeface="Arial"/>
              </a:rPr>
              <a:t>VPNv4 Topology</a:t>
            </a:r>
          </a:p>
        </p:txBody>
      </p:sp>
      <p:sp>
        <p:nvSpPr>
          <p:cNvPr id="137" name="Rounded Rectangle 147">
            <a:extLst>
              <a:ext uri="{FF2B5EF4-FFF2-40B4-BE49-F238E27FC236}">
                <a16:creationId xmlns:a16="http://schemas.microsoft.com/office/drawing/2014/main" id="{A0D1BEE3-EF50-46D0-900E-C944A612346F}"/>
              </a:ext>
            </a:extLst>
          </p:cNvPr>
          <p:cNvSpPr/>
          <p:nvPr/>
        </p:nvSpPr>
        <p:spPr>
          <a:xfrm>
            <a:off x="697095" y="2394282"/>
            <a:ext cx="1373552" cy="52059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5.5.5.5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50.50.50.50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55.55.55.55</a:t>
            </a:r>
          </a:p>
        </p:txBody>
      </p:sp>
      <p:sp>
        <p:nvSpPr>
          <p:cNvPr id="138" name="Rounded Rectangle 158">
            <a:extLst>
              <a:ext uri="{FF2B5EF4-FFF2-40B4-BE49-F238E27FC236}">
                <a16:creationId xmlns:a16="http://schemas.microsoft.com/office/drawing/2014/main" id="{696BDC4A-3182-43AF-94BD-1E2D77DCA2FC}"/>
              </a:ext>
            </a:extLst>
          </p:cNvPr>
          <p:cNvSpPr/>
          <p:nvPr/>
        </p:nvSpPr>
        <p:spPr>
          <a:xfrm>
            <a:off x="697095" y="2970063"/>
            <a:ext cx="1376152" cy="474323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15.15.15.15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150.150.150.150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155.155.155.155</a:t>
            </a:r>
          </a:p>
        </p:txBody>
      </p:sp>
      <p:sp>
        <p:nvSpPr>
          <p:cNvPr id="139" name="Rounded Rectangle 162">
            <a:extLst>
              <a:ext uri="{FF2B5EF4-FFF2-40B4-BE49-F238E27FC236}">
                <a16:creationId xmlns:a16="http://schemas.microsoft.com/office/drawing/2014/main" id="{4DD98157-A3A5-4003-9DAF-FDB234E2F4F4}"/>
              </a:ext>
            </a:extLst>
          </p:cNvPr>
          <p:cNvSpPr/>
          <p:nvPr/>
        </p:nvSpPr>
        <p:spPr>
          <a:xfrm>
            <a:off x="10093985" y="4878568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40" name="Rounded Rectangle 163">
            <a:extLst>
              <a:ext uri="{FF2B5EF4-FFF2-40B4-BE49-F238E27FC236}">
                <a16:creationId xmlns:a16="http://schemas.microsoft.com/office/drawing/2014/main" id="{97413A0F-99B2-47F6-ADD0-351F77AE5825}"/>
              </a:ext>
            </a:extLst>
          </p:cNvPr>
          <p:cNvSpPr/>
          <p:nvPr/>
        </p:nvSpPr>
        <p:spPr>
          <a:xfrm>
            <a:off x="10093985" y="5454890"/>
            <a:ext cx="1376152" cy="535013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14.14.14.14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140.140.140.140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144.144.144.144</a:t>
            </a:r>
          </a:p>
        </p:txBody>
      </p:sp>
      <p:sp>
        <p:nvSpPr>
          <p:cNvPr id="142" name="Notched Right Arrow 209">
            <a:extLst>
              <a:ext uri="{FF2B5EF4-FFF2-40B4-BE49-F238E27FC236}">
                <a16:creationId xmlns:a16="http://schemas.microsoft.com/office/drawing/2014/main" id="{82847654-1C0D-4151-95F7-EFFDBA25514F}"/>
              </a:ext>
            </a:extLst>
          </p:cNvPr>
          <p:cNvSpPr/>
          <p:nvPr/>
        </p:nvSpPr>
        <p:spPr>
          <a:xfrm rot="1923224">
            <a:off x="6561214" y="3310363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Notched Right Arrow 216">
            <a:extLst>
              <a:ext uri="{FF2B5EF4-FFF2-40B4-BE49-F238E27FC236}">
                <a16:creationId xmlns:a16="http://schemas.microsoft.com/office/drawing/2014/main" id="{7393A266-D594-46A2-8F84-4B00AE21BBC8}"/>
              </a:ext>
            </a:extLst>
          </p:cNvPr>
          <p:cNvSpPr/>
          <p:nvPr/>
        </p:nvSpPr>
        <p:spPr>
          <a:xfrm rot="1961033">
            <a:off x="8434814" y="4448748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Notched Right Arrow 217">
            <a:extLst>
              <a:ext uri="{FF2B5EF4-FFF2-40B4-BE49-F238E27FC236}">
                <a16:creationId xmlns:a16="http://schemas.microsoft.com/office/drawing/2014/main" id="{81142EE7-0FC8-4C27-93F3-0338909532AD}"/>
              </a:ext>
            </a:extLst>
          </p:cNvPr>
          <p:cNvSpPr/>
          <p:nvPr/>
        </p:nvSpPr>
        <p:spPr>
          <a:xfrm rot="19666921">
            <a:off x="6346224" y="4417977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Notched Right Arrow 209">
            <a:extLst>
              <a:ext uri="{FF2B5EF4-FFF2-40B4-BE49-F238E27FC236}">
                <a16:creationId xmlns:a16="http://schemas.microsoft.com/office/drawing/2014/main" id="{286533A4-D882-40DF-8AA8-181DE6F36213}"/>
              </a:ext>
            </a:extLst>
          </p:cNvPr>
          <p:cNvSpPr/>
          <p:nvPr/>
        </p:nvSpPr>
        <p:spPr>
          <a:xfrm rot="2012222">
            <a:off x="4535446" y="4371977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Notched Right Arrow 164">
            <a:extLst>
              <a:ext uri="{FF2B5EF4-FFF2-40B4-BE49-F238E27FC236}">
                <a16:creationId xmlns:a16="http://schemas.microsoft.com/office/drawing/2014/main" id="{24518B1A-6F8D-4867-A138-FEFFE8966CF5}"/>
              </a:ext>
            </a:extLst>
          </p:cNvPr>
          <p:cNvSpPr/>
          <p:nvPr/>
        </p:nvSpPr>
        <p:spPr>
          <a:xfrm rot="2080251">
            <a:off x="2417186" y="3622241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Notched Right Arrow 217">
            <a:extLst>
              <a:ext uri="{FF2B5EF4-FFF2-40B4-BE49-F238E27FC236}">
                <a16:creationId xmlns:a16="http://schemas.microsoft.com/office/drawing/2014/main" id="{B30D1C9B-568E-4E2C-91F5-8A20BA944081}"/>
              </a:ext>
            </a:extLst>
          </p:cNvPr>
          <p:cNvSpPr/>
          <p:nvPr/>
        </p:nvSpPr>
        <p:spPr>
          <a:xfrm rot="19549409">
            <a:off x="4226241" y="3327537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764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VPNv4 </a:t>
            </a:r>
            <a:r>
              <a:rPr lang="en-US" dirty="0" err="1"/>
              <a:t>vrf</a:t>
            </a:r>
            <a:r>
              <a:rPr lang="en-US" dirty="0"/>
              <a:t> red blue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515533"/>
            <a:ext cx="551231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Python node-4-vrf-red-blue.py</a:t>
            </a:r>
          </a:p>
          <a:p>
            <a:r>
              <a:rPr lang="en-US" dirty="0">
                <a:highlight>
                  <a:srgbClr val="FFFF00"/>
                </a:highlight>
              </a:rPr>
              <a:t>Python node-5-vrf-red-blue.py</a:t>
            </a:r>
          </a:p>
          <a:p>
            <a:endParaRPr lang="en-US" dirty="0"/>
          </a:p>
          <a:p>
            <a:r>
              <a:rPr lang="en-US" dirty="0"/>
              <a:t>@Node4 &amp; 5</a:t>
            </a:r>
          </a:p>
          <a:p>
            <a:r>
              <a:rPr lang="en-US" dirty="0"/>
              <a:t>Show config commit change last 1</a:t>
            </a:r>
          </a:p>
          <a:p>
            <a:endParaRPr lang="en-US" dirty="0"/>
          </a:p>
          <a:p>
            <a:r>
              <a:rPr lang="en-US" dirty="0"/>
              <a:t>@Node5</a:t>
            </a:r>
          </a:p>
          <a:p>
            <a:r>
              <a:rPr lang="en-US" dirty="0"/>
              <a:t>Show </a:t>
            </a:r>
            <a:r>
              <a:rPr lang="en-US" dirty="0" err="1"/>
              <a:t>bgp</a:t>
            </a:r>
            <a:r>
              <a:rPr lang="en-US" dirty="0"/>
              <a:t> vpnv4 </a:t>
            </a:r>
            <a:r>
              <a:rPr lang="en-US" dirty="0" err="1"/>
              <a:t>uni</a:t>
            </a:r>
            <a:r>
              <a:rPr lang="en-US" dirty="0"/>
              <a:t> sum</a:t>
            </a:r>
          </a:p>
          <a:p>
            <a:r>
              <a:rPr lang="en-US" dirty="0"/>
              <a:t>Show </a:t>
            </a:r>
            <a:r>
              <a:rPr lang="en-US" dirty="0" err="1"/>
              <a:t>bgp</a:t>
            </a:r>
            <a:r>
              <a:rPr lang="en-US" dirty="0"/>
              <a:t> vpnv4 </a:t>
            </a:r>
            <a:r>
              <a:rPr lang="en-US" dirty="0" err="1"/>
              <a:t>uni</a:t>
            </a:r>
            <a:r>
              <a:rPr lang="en-US" dirty="0"/>
              <a:t> </a:t>
            </a:r>
          </a:p>
          <a:p>
            <a:r>
              <a:rPr lang="en-US" dirty="0"/>
              <a:t>Show route </a:t>
            </a:r>
            <a:r>
              <a:rPr lang="en-US" dirty="0" err="1"/>
              <a:t>vrf</a:t>
            </a:r>
            <a:r>
              <a:rPr lang="en-US" dirty="0"/>
              <a:t> red</a:t>
            </a:r>
          </a:p>
          <a:p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mpls</a:t>
            </a:r>
            <a:r>
              <a:rPr lang="en-US" dirty="0"/>
              <a:t> forward</a:t>
            </a:r>
          </a:p>
          <a:p>
            <a:r>
              <a:rPr lang="en-US" dirty="0"/>
              <a:t>Show </a:t>
            </a:r>
            <a:r>
              <a:rPr lang="en-US" dirty="0" err="1"/>
              <a:t>cef</a:t>
            </a:r>
            <a:r>
              <a:rPr lang="en-US" dirty="0"/>
              <a:t> </a:t>
            </a:r>
            <a:r>
              <a:rPr lang="en-US" dirty="0" err="1"/>
              <a:t>vrf</a:t>
            </a:r>
            <a:r>
              <a:rPr lang="en-US" dirty="0"/>
              <a:t> red 4.4.4.4</a:t>
            </a:r>
          </a:p>
          <a:p>
            <a:endParaRPr lang="en-US" dirty="0"/>
          </a:p>
          <a:p>
            <a:r>
              <a:rPr lang="en-US" dirty="0"/>
              <a:t>Trace </a:t>
            </a:r>
            <a:r>
              <a:rPr lang="en-US" dirty="0" err="1"/>
              <a:t>vrf</a:t>
            </a:r>
            <a:r>
              <a:rPr lang="en-US" dirty="0"/>
              <a:t> red 4.4.4.4 source 5.5.5.5</a:t>
            </a:r>
          </a:p>
          <a:p>
            <a:r>
              <a:rPr lang="en-US" dirty="0"/>
              <a:t>Trace </a:t>
            </a:r>
            <a:r>
              <a:rPr lang="en-US" dirty="0" err="1"/>
              <a:t>vrf</a:t>
            </a:r>
            <a:r>
              <a:rPr lang="en-US" dirty="0"/>
              <a:t> red 4.4.4.4 source 50.50.50.50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5283200" y="1430869"/>
            <a:ext cx="6106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E307FE-4CC9-47A1-BD09-0F52CF44327F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9612DCE-1B4B-4B00-9458-640F9E540A4F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6A7A599-C932-448F-8FE5-BCAD3FBE3CF6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32485AD-46DB-49E0-98B4-39BB946DD089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4C750B-B1E1-47D9-8DE8-18FE2D2CC5ED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62073A-60F3-4A0B-8A3F-1C4EC8DCE6A8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AE72E7-0B6C-4C07-95AC-EE6B598996AA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6090F-A0FD-4FFB-9CB0-A7442CA878C7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5D70D9-5D83-4424-9B86-7012CD4D0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2026EF-7369-4112-9E47-25B7F58D0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31EA53-E97A-4519-A311-0A67481FE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D18E6C-E2B8-47FD-B62E-C6A9C2230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44ED08-23D2-42CA-9258-6E07E15D29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DA0A152-3D2D-4F69-AB78-CB6F311D5CE8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4EBF2C-0BE2-4527-B03C-AAEEA9101218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6EB6C6B-11FB-4354-90F9-393FFADB3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71790B4-4562-497D-9219-6A4BD486E065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741B8D8-7EF9-4DC4-BB11-FC11E1913140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FAA430-9AD1-4798-BCB1-1B26969C3064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6BCCF6E-5143-4B3B-86CB-DD740C5FA618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B20EFE-B95C-4EA2-ACA4-6317E70A4728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455878F-A226-4CA0-BD31-BA274079E2A9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C9DCF9-2045-4F4A-AA40-89B74DE6D38F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9D05022-3CCE-4586-95D7-77260CF16EF3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59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2. Build SR Domain + LDP-RSVP Domain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Use Case P - PE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81227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3072499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64162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58781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216546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54255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98064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39970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39971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58451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58781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SR + LDP_RSVP Topology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9984969" y="511633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519446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51250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94326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58236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600014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173" name="Rounded Rectangular Callout 172"/>
          <p:cNvSpPr/>
          <p:nvPr/>
        </p:nvSpPr>
        <p:spPr>
          <a:xfrm>
            <a:off x="7477015" y="1702994"/>
            <a:ext cx="1736652" cy="668000"/>
          </a:xfrm>
          <a:prstGeom prst="wedgeRoundRectCallout">
            <a:avLst>
              <a:gd name="adj1" fmla="val 19318"/>
              <a:gd name="adj2" fmla="val 89849"/>
              <a:gd name="adj3" fmla="val 1666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LDP_RSVP Domain</a:t>
            </a:r>
          </a:p>
        </p:txBody>
      </p:sp>
      <p:sp>
        <p:nvSpPr>
          <p:cNvPr id="155" name="Rounded Rectangular Callout 172">
            <a:extLst>
              <a:ext uri="{FF2B5EF4-FFF2-40B4-BE49-F238E27FC236}">
                <a16:creationId xmlns:a16="http://schemas.microsoft.com/office/drawing/2014/main" id="{58DF410E-BF33-4358-9CD3-F6E96896FE0C}"/>
              </a:ext>
            </a:extLst>
          </p:cNvPr>
          <p:cNvSpPr/>
          <p:nvPr/>
        </p:nvSpPr>
        <p:spPr>
          <a:xfrm>
            <a:off x="2978335" y="1719056"/>
            <a:ext cx="1736652" cy="668000"/>
          </a:xfrm>
          <a:prstGeom prst="wedgeRoundRectCallout">
            <a:avLst>
              <a:gd name="adj1" fmla="val 19318"/>
              <a:gd name="adj2" fmla="val 89849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Domain</a:t>
            </a:r>
          </a:p>
        </p:txBody>
      </p:sp>
    </p:spTree>
    <p:extLst>
      <p:ext uri="{BB962C8B-B14F-4D97-AF65-F5344CB8AC3E}">
        <p14:creationId xmlns:p14="http://schemas.microsoft.com/office/powerpoint/2010/main" val="145034964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LDP_RSVP @1,2,3,4,7</a:t>
            </a:r>
            <a:br>
              <a:rPr lang="en-US" dirty="0"/>
            </a:br>
            <a:r>
              <a:rPr lang="en-US" dirty="0"/>
              <a:t>Disable SR @2,3,4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515533"/>
            <a:ext cx="55123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Python node-1 </a:t>
            </a:r>
            <a:r>
              <a:rPr lang="en-US" dirty="0" err="1">
                <a:highlight>
                  <a:srgbClr val="FFFF00"/>
                </a:highlight>
              </a:rPr>
              <a:t>intf</a:t>
            </a:r>
            <a:r>
              <a:rPr lang="en-US" dirty="0">
                <a:highlight>
                  <a:srgbClr val="FFFF00"/>
                </a:highlight>
              </a:rPr>
              <a:t>-rsvp-</a:t>
            </a:r>
            <a:r>
              <a:rPr lang="en-US" dirty="0" err="1">
                <a:highlight>
                  <a:srgbClr val="FFFF00"/>
                </a:highlight>
              </a:rPr>
              <a:t>ldp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Python node-2 </a:t>
            </a:r>
            <a:r>
              <a:rPr lang="en-US" dirty="0" err="1">
                <a:highlight>
                  <a:srgbClr val="FFFF00"/>
                </a:highlight>
              </a:rPr>
              <a:t>intf</a:t>
            </a:r>
            <a:r>
              <a:rPr lang="en-US" dirty="0">
                <a:highlight>
                  <a:srgbClr val="FFFF00"/>
                </a:highlight>
              </a:rPr>
              <a:t>-rsvp-</a:t>
            </a:r>
            <a:r>
              <a:rPr lang="en-US" dirty="0" err="1">
                <a:highlight>
                  <a:srgbClr val="FFFF00"/>
                </a:highlight>
              </a:rPr>
              <a:t>ldp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Python node-3 </a:t>
            </a:r>
            <a:r>
              <a:rPr lang="en-US" dirty="0" err="1">
                <a:highlight>
                  <a:srgbClr val="FFFF00"/>
                </a:highlight>
              </a:rPr>
              <a:t>intf</a:t>
            </a:r>
            <a:r>
              <a:rPr lang="en-US" dirty="0">
                <a:highlight>
                  <a:srgbClr val="FFFF00"/>
                </a:highlight>
              </a:rPr>
              <a:t>-rsvp-</a:t>
            </a:r>
            <a:r>
              <a:rPr lang="en-US" dirty="0" err="1">
                <a:highlight>
                  <a:srgbClr val="FFFF00"/>
                </a:highlight>
              </a:rPr>
              <a:t>ldp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Python node-4 </a:t>
            </a:r>
            <a:r>
              <a:rPr lang="en-US" dirty="0" err="1">
                <a:highlight>
                  <a:srgbClr val="FFFF00"/>
                </a:highlight>
              </a:rPr>
              <a:t>intf</a:t>
            </a:r>
            <a:r>
              <a:rPr lang="en-US" dirty="0">
                <a:highlight>
                  <a:srgbClr val="FFFF00"/>
                </a:highlight>
              </a:rPr>
              <a:t>-rsvp-</a:t>
            </a:r>
            <a:r>
              <a:rPr lang="en-US" dirty="0" err="1">
                <a:highlight>
                  <a:srgbClr val="FFFF00"/>
                </a:highlight>
              </a:rPr>
              <a:t>ldp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Python node-7 </a:t>
            </a:r>
            <a:r>
              <a:rPr lang="en-US" dirty="0" err="1">
                <a:highlight>
                  <a:srgbClr val="FFFF00"/>
                </a:highlight>
              </a:rPr>
              <a:t>intf</a:t>
            </a:r>
            <a:r>
              <a:rPr lang="en-US" dirty="0">
                <a:highlight>
                  <a:srgbClr val="FFFF00"/>
                </a:highlight>
              </a:rPr>
              <a:t>-rsvp-</a:t>
            </a:r>
            <a:r>
              <a:rPr lang="en-US" dirty="0" err="1">
                <a:highlight>
                  <a:srgbClr val="FFFF00"/>
                </a:highlight>
              </a:rPr>
              <a:t>ldp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Python node-2 no-migrate-to-</a:t>
            </a:r>
            <a:r>
              <a:rPr lang="en-US" dirty="0" err="1">
                <a:highlight>
                  <a:srgbClr val="FFFF00"/>
                </a:highlight>
              </a:rPr>
              <a:t>sr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Python node-3 no-migrate-to-</a:t>
            </a:r>
            <a:r>
              <a:rPr lang="en-US" dirty="0" err="1">
                <a:highlight>
                  <a:srgbClr val="FFFF00"/>
                </a:highlight>
              </a:rPr>
              <a:t>sr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Python node-4 no-migrate-to-</a:t>
            </a:r>
            <a:r>
              <a:rPr lang="en-US" dirty="0" err="1">
                <a:highlight>
                  <a:srgbClr val="FFFF00"/>
                </a:highlight>
              </a:rPr>
              <a:t>sr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  <a:latin typeface="+mn-lt"/>
            </a:endParaRPr>
          </a:p>
          <a:p>
            <a:r>
              <a:rPr lang="en-US" dirty="0"/>
              <a:t>@Node 2,3,4</a:t>
            </a:r>
          </a:p>
          <a:p>
            <a:r>
              <a:rPr lang="en-US" dirty="0">
                <a:latin typeface="+mn-lt"/>
              </a:rPr>
              <a:t>Show </a:t>
            </a:r>
            <a:r>
              <a:rPr lang="en-US" dirty="0" err="1">
                <a:latin typeface="+mn-lt"/>
              </a:rPr>
              <a:t>mpls</a:t>
            </a:r>
            <a:r>
              <a:rPr lang="en-US" dirty="0">
                <a:latin typeface="+mn-lt"/>
              </a:rPr>
              <a:t> forwarding (complexity)</a:t>
            </a:r>
          </a:p>
          <a:p>
            <a:r>
              <a:rPr lang="en-US" dirty="0"/>
              <a:t>Dependency </a:t>
            </a:r>
            <a:r>
              <a:rPr lang="en-US" dirty="0" err="1"/>
              <a:t>igp-ldp</a:t>
            </a:r>
            <a:r>
              <a:rPr lang="en-US" dirty="0"/>
              <a:t> sync</a:t>
            </a:r>
          </a:p>
          <a:p>
            <a:endParaRPr lang="en-US" dirty="0">
              <a:latin typeface="+mn-lt"/>
            </a:endParaRPr>
          </a:p>
          <a:p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mpls</a:t>
            </a:r>
            <a:r>
              <a:rPr lang="en-US" dirty="0"/>
              <a:t> for | </a:t>
            </a:r>
            <a:r>
              <a:rPr lang="en-US" dirty="0" err="1"/>
              <a:t>util</a:t>
            </a:r>
            <a:r>
              <a:rPr lang="en-US" dirty="0"/>
              <a:t> </a:t>
            </a:r>
            <a:r>
              <a:rPr lang="en-US" dirty="0" err="1"/>
              <a:t>wc</a:t>
            </a:r>
            <a:r>
              <a:rPr lang="en-US" dirty="0"/>
              <a:t> lines</a:t>
            </a:r>
          </a:p>
          <a:p>
            <a:r>
              <a:rPr lang="en-US" dirty="0" err="1"/>
              <a:t>s</a:t>
            </a:r>
            <a:r>
              <a:rPr lang="en-US" dirty="0" err="1">
                <a:latin typeface="+mn-lt"/>
              </a:rPr>
              <a:t>h</a:t>
            </a:r>
            <a:r>
              <a:rPr lang="en-US" dirty="0">
                <a:latin typeface="+mn-lt"/>
              </a:rPr>
              <a:t> route | </a:t>
            </a:r>
            <a:r>
              <a:rPr lang="en-US" dirty="0" err="1">
                <a:latin typeface="+mn-lt"/>
              </a:rPr>
              <a:t>util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wc</a:t>
            </a:r>
            <a:r>
              <a:rPr lang="en-US" dirty="0">
                <a:latin typeface="+mn-lt"/>
              </a:rPr>
              <a:t> 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5293532" y="1225689"/>
            <a:ext cx="61060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@Node5</a:t>
            </a:r>
          </a:p>
          <a:p>
            <a:r>
              <a:rPr lang="en-US" dirty="0"/>
              <a:t>Show route</a:t>
            </a:r>
          </a:p>
          <a:p>
            <a:r>
              <a:rPr lang="en-US" dirty="0"/>
              <a:t>Ping </a:t>
            </a:r>
            <a:r>
              <a:rPr lang="en-US" dirty="0" err="1"/>
              <a:t>sr-mpls</a:t>
            </a:r>
            <a:r>
              <a:rPr lang="en-US" dirty="0"/>
              <a:t> 1.1.1.1/32</a:t>
            </a:r>
          </a:p>
          <a:p>
            <a:r>
              <a:rPr lang="en-US" dirty="0"/>
              <a:t>Ping </a:t>
            </a:r>
            <a:r>
              <a:rPr lang="en-US" dirty="0" err="1"/>
              <a:t>sr-mpls</a:t>
            </a:r>
            <a:r>
              <a:rPr lang="en-US" dirty="0"/>
              <a:t> 1.1.1.4/32</a:t>
            </a:r>
          </a:p>
          <a:p>
            <a:r>
              <a:rPr lang="en-US" dirty="0"/>
              <a:t>Show </a:t>
            </a:r>
            <a:r>
              <a:rPr lang="en-US" dirty="0" err="1"/>
              <a:t>mpls</a:t>
            </a:r>
            <a:r>
              <a:rPr lang="en-US" dirty="0"/>
              <a:t> forwarding</a:t>
            </a:r>
          </a:p>
          <a:p>
            <a:r>
              <a:rPr lang="en-US" dirty="0"/>
              <a:t>Show </a:t>
            </a:r>
            <a:r>
              <a:rPr lang="en-US" dirty="0" err="1"/>
              <a:t>cef</a:t>
            </a:r>
            <a:r>
              <a:rPr lang="en-US" dirty="0"/>
              <a:t> 1.1.1.1/32</a:t>
            </a:r>
          </a:p>
          <a:p>
            <a:r>
              <a:rPr lang="en-US" dirty="0"/>
              <a:t>Show </a:t>
            </a:r>
            <a:r>
              <a:rPr lang="en-US" dirty="0" err="1"/>
              <a:t>cef</a:t>
            </a:r>
            <a:r>
              <a:rPr lang="en-US" dirty="0"/>
              <a:t> 1.1.1.4/32</a:t>
            </a:r>
          </a:p>
          <a:p>
            <a:r>
              <a:rPr lang="en-US" dirty="0"/>
              <a:t>Ping </a:t>
            </a:r>
            <a:r>
              <a:rPr lang="en-US" dirty="0" err="1"/>
              <a:t>vrf</a:t>
            </a:r>
            <a:r>
              <a:rPr lang="en-US" dirty="0"/>
              <a:t> red 4.4.4.4</a:t>
            </a:r>
          </a:p>
          <a:p>
            <a:r>
              <a:rPr lang="en-US" dirty="0"/>
              <a:t>Show </a:t>
            </a:r>
            <a:r>
              <a:rPr lang="en-US" dirty="0" err="1"/>
              <a:t>cef</a:t>
            </a:r>
            <a:r>
              <a:rPr lang="en-US" dirty="0"/>
              <a:t> </a:t>
            </a:r>
            <a:r>
              <a:rPr lang="en-US" dirty="0" err="1"/>
              <a:t>vrf</a:t>
            </a:r>
            <a:r>
              <a:rPr lang="en-US" dirty="0"/>
              <a:t> red 4.4.4.4</a:t>
            </a:r>
          </a:p>
          <a:p>
            <a:endParaRPr lang="en-US" dirty="0"/>
          </a:p>
          <a:p>
            <a:r>
              <a:rPr lang="en-US" dirty="0"/>
              <a:t>@Node4</a:t>
            </a:r>
          </a:p>
          <a:p>
            <a:r>
              <a:rPr lang="en-US" dirty="0"/>
              <a:t>Show route</a:t>
            </a:r>
          </a:p>
          <a:p>
            <a:r>
              <a:rPr lang="en-US" dirty="0"/>
              <a:t>Ping </a:t>
            </a:r>
            <a:r>
              <a:rPr lang="en-US" dirty="0" err="1"/>
              <a:t>mpls</a:t>
            </a:r>
            <a:r>
              <a:rPr lang="en-US" dirty="0"/>
              <a:t> ipv4 1.1.1.7/32</a:t>
            </a:r>
          </a:p>
          <a:p>
            <a:r>
              <a:rPr lang="en-US" dirty="0"/>
              <a:t>Ping </a:t>
            </a:r>
            <a:r>
              <a:rPr lang="en-US" dirty="0" err="1"/>
              <a:t>mpls</a:t>
            </a:r>
            <a:r>
              <a:rPr lang="en-US" dirty="0"/>
              <a:t> ipv4 1.1.1.5/32 </a:t>
            </a:r>
            <a:r>
              <a:rPr lang="en-US" dirty="0" err="1"/>
              <a:t>fec</a:t>
            </a:r>
            <a:r>
              <a:rPr lang="en-US" dirty="0"/>
              <a:t> generic</a:t>
            </a:r>
          </a:p>
          <a:p>
            <a:r>
              <a:rPr lang="en-US" dirty="0"/>
              <a:t>Show </a:t>
            </a:r>
            <a:r>
              <a:rPr lang="en-US" dirty="0" err="1"/>
              <a:t>mpls</a:t>
            </a:r>
            <a:r>
              <a:rPr lang="en-US" dirty="0"/>
              <a:t> forwarding</a:t>
            </a:r>
          </a:p>
          <a:p>
            <a:r>
              <a:rPr lang="en-US" dirty="0"/>
              <a:t>Show </a:t>
            </a:r>
            <a:r>
              <a:rPr lang="en-US" dirty="0" err="1"/>
              <a:t>cef</a:t>
            </a:r>
            <a:r>
              <a:rPr lang="en-US" dirty="0"/>
              <a:t> 1.1.1.5/32</a:t>
            </a:r>
          </a:p>
          <a:p>
            <a:r>
              <a:rPr lang="en-US" dirty="0"/>
              <a:t>Show </a:t>
            </a:r>
            <a:r>
              <a:rPr lang="en-US" dirty="0" err="1"/>
              <a:t>mpls</a:t>
            </a:r>
            <a:r>
              <a:rPr lang="en-US" dirty="0"/>
              <a:t> for | in (label imposed)</a:t>
            </a:r>
          </a:p>
          <a:p>
            <a:r>
              <a:rPr lang="en-US" dirty="0"/>
              <a:t>Ping </a:t>
            </a:r>
            <a:r>
              <a:rPr lang="en-US" dirty="0" err="1"/>
              <a:t>vrf</a:t>
            </a:r>
            <a:r>
              <a:rPr lang="en-US" dirty="0"/>
              <a:t> red 5.5.5.5</a:t>
            </a:r>
          </a:p>
          <a:p>
            <a:r>
              <a:rPr lang="en-US" dirty="0"/>
              <a:t>Show </a:t>
            </a:r>
            <a:r>
              <a:rPr lang="en-US" dirty="0" err="1"/>
              <a:t>cef</a:t>
            </a:r>
            <a:r>
              <a:rPr lang="en-US" dirty="0"/>
              <a:t> </a:t>
            </a:r>
            <a:r>
              <a:rPr lang="en-US" dirty="0" err="1"/>
              <a:t>vrf</a:t>
            </a:r>
            <a:r>
              <a:rPr lang="en-US" dirty="0"/>
              <a:t> red 5.5.5.5</a:t>
            </a:r>
          </a:p>
          <a:p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AC443D-602C-4073-AC4C-89F4C9302A6E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00F480E-B96F-475D-9A16-2192E2BACAA7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35857A-D0E1-49FF-92F4-107CE356FCC9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99FFEC8-AF76-4A5F-A545-DBC3F714EDFA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652DAD-BB86-448E-9F37-B079B7B7CCA8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4190963-23EE-4D41-829C-438499883439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DCB49F-39D4-42B1-8FCC-72A68EC460D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286095-9D18-45C4-858C-60C18C2567B7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E8938B-7800-404A-A2D3-A4E1FC232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F2E518-6D71-4521-B913-98C84A062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F3F89E-50EB-4863-A452-C0E0ECDA5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104F528-B366-4EA8-BD97-03EA3B838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1217A78-0E78-4F49-9DE6-BCFE859E44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CC7933F-1DE8-4225-B8E0-735BBBCCDB27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AA9792-CC8A-4026-A02B-97DFA01ED27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0CBCA2-9702-4416-91E7-8DC9FDDEC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29CC470-35DD-4A19-8050-4F746B11E57E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6316D38-1B5C-4C68-A97F-79AAF4076560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A2B3D8C-2202-443E-B48A-1F27C0436BCB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F6E0AF2-EDF7-4AB0-8B2D-0F6E5ACC24B5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52B25B-29D0-40B0-BBCF-6BDDA1C1D65E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7EEB37-A316-43AE-AC1D-1144696E1A35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6EC5F3-28F8-4190-AC72-D70A6C7C597E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A0922A1-AE87-4877-8057-15B72EED9E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65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3. Build SR Mapping Server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Interworking SR + LDP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8968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3072499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64162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58781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216546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54255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98064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39970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39971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58451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58781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SR Mapping Lab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9984969" y="511633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519446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51250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94326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58236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600014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173" name="Rounded Rectangular Callout 172"/>
          <p:cNvSpPr/>
          <p:nvPr/>
        </p:nvSpPr>
        <p:spPr>
          <a:xfrm>
            <a:off x="7477015" y="1702994"/>
            <a:ext cx="1736652" cy="668000"/>
          </a:xfrm>
          <a:prstGeom prst="wedgeRoundRectCallout">
            <a:avLst>
              <a:gd name="adj1" fmla="val 19318"/>
              <a:gd name="adj2" fmla="val 89849"/>
              <a:gd name="adj3" fmla="val 1666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LDP Domain</a:t>
            </a:r>
          </a:p>
        </p:txBody>
      </p:sp>
      <p:sp>
        <p:nvSpPr>
          <p:cNvPr id="155" name="Rounded Rectangular Callout 172">
            <a:extLst>
              <a:ext uri="{FF2B5EF4-FFF2-40B4-BE49-F238E27FC236}">
                <a16:creationId xmlns:a16="http://schemas.microsoft.com/office/drawing/2014/main" id="{58DF410E-BF33-4358-9CD3-F6E96896FE0C}"/>
              </a:ext>
            </a:extLst>
          </p:cNvPr>
          <p:cNvSpPr/>
          <p:nvPr/>
        </p:nvSpPr>
        <p:spPr>
          <a:xfrm>
            <a:off x="2978335" y="1719056"/>
            <a:ext cx="1736652" cy="668000"/>
          </a:xfrm>
          <a:prstGeom prst="wedgeRoundRectCallout">
            <a:avLst>
              <a:gd name="adj1" fmla="val 19318"/>
              <a:gd name="adj2" fmla="val 89849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Domain</a:t>
            </a:r>
          </a:p>
        </p:txBody>
      </p:sp>
      <p:sp>
        <p:nvSpPr>
          <p:cNvPr id="156" name="Rounded Rectangular Callout 172">
            <a:extLst>
              <a:ext uri="{FF2B5EF4-FFF2-40B4-BE49-F238E27FC236}">
                <a16:creationId xmlns:a16="http://schemas.microsoft.com/office/drawing/2014/main" id="{8548B4BD-B5EB-42B9-96B7-2402BA5F2356}"/>
              </a:ext>
            </a:extLst>
          </p:cNvPr>
          <p:cNvSpPr/>
          <p:nvPr/>
        </p:nvSpPr>
        <p:spPr>
          <a:xfrm>
            <a:off x="5331242" y="648412"/>
            <a:ext cx="1736652" cy="668000"/>
          </a:xfrm>
          <a:prstGeom prst="wedgeRoundRectCallout">
            <a:avLst>
              <a:gd name="adj1" fmla="val -17924"/>
              <a:gd name="adj2" fmla="val 266799"/>
              <a:gd name="adj3" fmla="val 16667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SR Mapping Server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7" name="Rounded Rectangular Callout 172">
            <a:extLst>
              <a:ext uri="{FF2B5EF4-FFF2-40B4-BE49-F238E27FC236}">
                <a16:creationId xmlns:a16="http://schemas.microsoft.com/office/drawing/2014/main" id="{456AD6E9-30A7-497A-9014-95F8905FBAF7}"/>
              </a:ext>
            </a:extLst>
          </p:cNvPr>
          <p:cNvSpPr/>
          <p:nvPr/>
        </p:nvSpPr>
        <p:spPr>
          <a:xfrm>
            <a:off x="3129781" y="5718171"/>
            <a:ext cx="1736652" cy="668000"/>
          </a:xfrm>
          <a:prstGeom prst="wedgeRoundRectCallout">
            <a:avLst>
              <a:gd name="adj1" fmla="val -5082"/>
              <a:gd name="adj2" fmla="val -266279"/>
              <a:gd name="adj3" fmla="val 16667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SR Mapping Server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0049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C479982-6093-4E3A-88D2-156C9A68AF26}"/>
              </a:ext>
            </a:extLst>
          </p:cNvPr>
          <p:cNvSpPr txBox="1">
            <a:spLocks/>
          </p:cNvSpPr>
          <p:nvPr/>
        </p:nvSpPr>
        <p:spPr bwMode="auto">
          <a:xfrm>
            <a:off x="666688" y="1299636"/>
            <a:ext cx="11127317" cy="501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144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29" b="0" i="0" u="none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144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3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144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3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144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3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144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3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037" algn="l" defTabSz="91144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3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8072" algn="l" defTabSz="91144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3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7109" algn="l" defTabSz="91144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3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6144" algn="l" defTabSz="91144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3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/>
              <a:t>Please access and reserve http://dcloud.cisco.com</a:t>
            </a:r>
          </a:p>
          <a:p>
            <a:r>
              <a:rPr lang="en-US" sz="2800" dirty="0"/>
              <a:t>Cisco WAN Automation Engine 7.1.1.1 - Segment Routing and XTC Sandbox v1</a:t>
            </a:r>
          </a:p>
          <a:p>
            <a:endParaRPr lang="en-US" sz="2800" dirty="0"/>
          </a:p>
          <a:p>
            <a:r>
              <a:rPr lang="en-US" sz="2800" dirty="0"/>
              <a:t>Please connect </a:t>
            </a:r>
            <a:r>
              <a:rPr lang="en-US" sz="2800" dirty="0" err="1"/>
              <a:t>dcloud</a:t>
            </a:r>
            <a:r>
              <a:rPr lang="en-US" sz="2800" dirty="0"/>
              <a:t> </a:t>
            </a:r>
            <a:r>
              <a:rPr lang="en-US" sz="2800" dirty="0" err="1"/>
              <a:t>vpn</a:t>
            </a:r>
            <a:r>
              <a:rPr lang="en-US" sz="2800" dirty="0"/>
              <a:t> </a:t>
            </a:r>
            <a:r>
              <a:rPr lang="en-US" sz="2800" dirty="0" err="1"/>
              <a:t>anyconnect</a:t>
            </a:r>
            <a:r>
              <a:rPr lang="en-US" sz="2800" dirty="0"/>
              <a:t> and test Telnet Session to every nodes</a:t>
            </a:r>
          </a:p>
          <a:p>
            <a:endParaRPr lang="en-US" sz="2800" dirty="0"/>
          </a:p>
          <a:p>
            <a:r>
              <a:rPr lang="en-US" sz="2800" dirty="0"/>
              <a:t>Please have python 2.7 installed in the laptop</a:t>
            </a:r>
          </a:p>
          <a:p>
            <a:pPr marL="0" marR="0" lvl="0" indent="0" algn="l" defTabSz="91144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srgbClr val="005073"/>
              </a:solidFill>
              <a:latin typeface="CiscoSansTT ExtraLight"/>
            </a:endParaRPr>
          </a:p>
          <a:p>
            <a:pPr marL="0" marR="0" lvl="0" indent="0" algn="l" defTabSz="91144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ExtraLight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827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SR Mapping Server @1,8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515533"/>
            <a:ext cx="55123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282828"/>
                </a:solidFill>
                <a:highlight>
                  <a:srgbClr val="FFFF00"/>
                </a:highlight>
              </a:rPr>
              <a:t>Python node-1 </a:t>
            </a:r>
            <a:r>
              <a:rPr lang="en-US" dirty="0" err="1">
                <a:solidFill>
                  <a:srgbClr val="282828"/>
                </a:solidFill>
                <a:highlight>
                  <a:srgbClr val="FFFF00"/>
                </a:highlight>
              </a:rPr>
              <a:t>sr</a:t>
            </a:r>
            <a:r>
              <a:rPr lang="en-US" dirty="0">
                <a:solidFill>
                  <a:srgbClr val="282828"/>
                </a:solidFill>
                <a:highlight>
                  <a:srgbClr val="FFFF00"/>
                </a:highlight>
              </a:rPr>
              <a:t>-mapping</a:t>
            </a:r>
          </a:p>
          <a:p>
            <a:pPr lvl="0"/>
            <a:r>
              <a:rPr lang="en-US" dirty="0">
                <a:solidFill>
                  <a:srgbClr val="282828"/>
                </a:solidFill>
                <a:highlight>
                  <a:srgbClr val="FFFF00"/>
                </a:highlight>
              </a:rPr>
              <a:t>Python node-8 </a:t>
            </a:r>
            <a:r>
              <a:rPr lang="en-US" dirty="0" err="1">
                <a:solidFill>
                  <a:srgbClr val="282828"/>
                </a:solidFill>
                <a:highlight>
                  <a:srgbClr val="FFFF00"/>
                </a:highlight>
              </a:rPr>
              <a:t>sr</a:t>
            </a:r>
            <a:r>
              <a:rPr lang="en-US" dirty="0">
                <a:solidFill>
                  <a:srgbClr val="282828"/>
                </a:solidFill>
                <a:highlight>
                  <a:srgbClr val="FFFF00"/>
                </a:highlight>
              </a:rPr>
              <a:t>-mapping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highlight>
                <a:srgbClr val="FFFF00"/>
              </a:highlight>
              <a:uLnTx/>
              <a:uFillTx/>
              <a:latin typeface="CiscoSansTT ExtraLight"/>
              <a:ea typeface="+mn-ea"/>
              <a:cs typeface="+mn-cs"/>
            </a:endParaRPr>
          </a:p>
          <a:p>
            <a:r>
              <a:rPr lang="en-US" dirty="0"/>
              <a:t>@Node5</a:t>
            </a:r>
          </a:p>
          <a:p>
            <a:r>
              <a:rPr lang="en-US" dirty="0"/>
              <a:t>Show route</a:t>
            </a:r>
          </a:p>
          <a:p>
            <a:r>
              <a:rPr lang="en-US" dirty="0"/>
              <a:t>Ping </a:t>
            </a:r>
            <a:r>
              <a:rPr lang="en-US" dirty="0" err="1"/>
              <a:t>sr-mpls</a:t>
            </a:r>
            <a:r>
              <a:rPr lang="en-US" dirty="0"/>
              <a:t> 1.1.1.1/32</a:t>
            </a:r>
          </a:p>
          <a:p>
            <a:r>
              <a:rPr lang="en-US" dirty="0"/>
              <a:t>Ping </a:t>
            </a:r>
            <a:r>
              <a:rPr lang="en-US" dirty="0" err="1"/>
              <a:t>sr-mpls</a:t>
            </a:r>
            <a:r>
              <a:rPr lang="en-US" dirty="0"/>
              <a:t> 1.1.1.4/32</a:t>
            </a:r>
          </a:p>
          <a:p>
            <a:r>
              <a:rPr lang="en-US" dirty="0"/>
              <a:t>Show </a:t>
            </a:r>
            <a:r>
              <a:rPr lang="en-US" dirty="0" err="1"/>
              <a:t>mpls</a:t>
            </a:r>
            <a:r>
              <a:rPr lang="en-US" dirty="0"/>
              <a:t> forwarding</a:t>
            </a:r>
          </a:p>
          <a:p>
            <a:r>
              <a:rPr lang="en-US" dirty="0"/>
              <a:t>Show </a:t>
            </a:r>
            <a:r>
              <a:rPr lang="en-US" dirty="0" err="1"/>
              <a:t>cef</a:t>
            </a:r>
            <a:r>
              <a:rPr lang="en-US" dirty="0"/>
              <a:t> 1.1.1.4/32</a:t>
            </a:r>
          </a:p>
          <a:p>
            <a:endParaRPr lang="en-US" dirty="0"/>
          </a:p>
          <a:p>
            <a:r>
              <a:rPr lang="en-US" dirty="0"/>
              <a:t>@Node4</a:t>
            </a:r>
          </a:p>
          <a:p>
            <a:r>
              <a:rPr lang="en-US" dirty="0"/>
              <a:t>Show route</a:t>
            </a:r>
          </a:p>
          <a:p>
            <a:r>
              <a:rPr lang="en-US" dirty="0"/>
              <a:t>Ping </a:t>
            </a:r>
            <a:r>
              <a:rPr lang="en-US" dirty="0" err="1"/>
              <a:t>mpls</a:t>
            </a:r>
            <a:r>
              <a:rPr lang="en-US" dirty="0"/>
              <a:t> ipv4 1.1.1.7/32</a:t>
            </a:r>
          </a:p>
          <a:p>
            <a:r>
              <a:rPr lang="en-US" dirty="0"/>
              <a:t>Ping </a:t>
            </a:r>
            <a:r>
              <a:rPr lang="en-US" dirty="0" err="1"/>
              <a:t>mpls</a:t>
            </a:r>
            <a:r>
              <a:rPr lang="en-US" dirty="0"/>
              <a:t> ipv4 1.1.1.5/32</a:t>
            </a:r>
          </a:p>
          <a:p>
            <a:r>
              <a:rPr lang="en-US" dirty="0"/>
              <a:t>Show </a:t>
            </a:r>
            <a:r>
              <a:rPr lang="en-US" dirty="0" err="1"/>
              <a:t>mpls</a:t>
            </a:r>
            <a:r>
              <a:rPr lang="en-US" dirty="0"/>
              <a:t> forwarding</a:t>
            </a:r>
          </a:p>
          <a:p>
            <a:r>
              <a:rPr lang="en-US" dirty="0"/>
              <a:t>Show </a:t>
            </a:r>
            <a:r>
              <a:rPr lang="en-US" dirty="0" err="1"/>
              <a:t>cef</a:t>
            </a:r>
            <a:r>
              <a:rPr lang="en-US" dirty="0"/>
              <a:t> 1.1.1.5/32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highlight>
                <a:srgbClr val="FFFF00"/>
              </a:highlight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5283200" y="1430869"/>
            <a:ext cx="61060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@Node1,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segment mapping prefix ipv4</a:t>
            </a:r>
          </a:p>
          <a:p>
            <a:r>
              <a:rPr lang="en-US" dirty="0">
                <a:solidFill>
                  <a:srgbClr val="282828"/>
                </a:solidFill>
              </a:rPr>
              <a:t>Show segment mapping prefix ipv4 detail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@Node 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NON-SR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isis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ospf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segment prefix active-policy detail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isis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ospf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segment prefix backup-policy detail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@Node5 – SR ECMP + LDP + SR Mapping Server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5.5.5.5 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50.50.50.50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5567B8-57A0-49E3-AAD3-E895E146FB60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BA4596A-044C-4629-A3AA-7E9FF18B3E7A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A3170E-8631-4CEB-87AC-F211F465F34C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7670000-F242-4941-9C09-69AC41A966E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802329-E087-4A4A-B620-9AA50C92776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2B60C-9E56-4137-B895-427A5565EF9D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804CD1-EA46-4139-B062-3ADBE7BD4B8D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86BDC2-A9A6-4AEB-BD5D-0B9171CBEB07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7E18BE-0367-42C3-972F-EBD7551DDE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CB7F73-6506-41D7-9216-F1620F5198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BAA43D-8320-4C9E-8AD2-EFE16D20B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A7C946-6D9B-4CD0-B03A-490650980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3078018-2C5B-4BF6-8601-65F7C8FD50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73A2A3-1153-48E8-A6CE-445CE4CC3D3C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F7A05D-5B4F-4DC4-8641-A31A31EF686C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83AB53-4896-429B-B6C6-564BAB9128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3513FF9-3DA5-4F1F-B803-AB3EAB823DF2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91F5FC-19F2-4E79-89D9-F85B171624F7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B950283-9815-478E-97CE-8F944D59C01A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B2115D6-902A-4BD9-96F5-5DA452EF45CB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FA67F60-B0F2-41FE-8658-3E204EAA89B2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4BFCCB-4677-448F-B3E6-CF0E8E887917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151BF0-F90D-4D2F-97DE-9D6048B48B67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8227F9E-037B-4184-9778-A50628B30004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237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3072499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64162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58781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216546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54255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98064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39970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39971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58451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58781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Label Swap from Node 5 to Node 2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ExtraLight"/>
              <a:cs typeface="CiscoSansTT Thin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984969" y="511633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519446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51250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94326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58236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600014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F73455-9D06-47D4-8D83-631B7E4AA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9912" y="4432949"/>
            <a:ext cx="9277642" cy="1334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B119F7-431B-4C4E-A63C-FAB6A381BA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105" y="5989798"/>
            <a:ext cx="9341343" cy="767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49828F-DC03-46FC-9B63-E7CF6C2005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1427" y="925336"/>
            <a:ext cx="9305573" cy="787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16873C-95A6-4FCE-9EAA-E9888D3101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7173" y="1896267"/>
            <a:ext cx="9280904" cy="79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8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3072499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64162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58781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216546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54255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98064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39970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39971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58451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58781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Traceroute Label Swap </a:t>
            </a:r>
          </a:p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from Node 5 to Node 2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ExtraLight"/>
              <a:cs typeface="CiscoSansTT Thin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984969" y="511633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519446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51250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94326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58236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600014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34C3F0-E1C6-4FE9-821D-7B61D596B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3535" y="97721"/>
            <a:ext cx="6677281" cy="262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4. Interworking SR + RSVP_TE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Interworking SRTE + RSVP_TE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399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2869292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196498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741898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741898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196498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2869293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732162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2845306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2845303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2845303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2845303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044918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044919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3987001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3987001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450396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705478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4904997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4904996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450395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4904995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650010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650010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450394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43841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196498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384605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2977170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75474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1962258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4799798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420749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339349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741901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741901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777436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196499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196504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381304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384604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SR ECMP + RSVP_TE Lab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9984969" y="4913132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300007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2939104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356890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4991255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4921804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605504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536054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740056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379153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5796939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173" name="Rounded Rectangular Callout 172"/>
          <p:cNvSpPr/>
          <p:nvPr/>
        </p:nvSpPr>
        <p:spPr>
          <a:xfrm>
            <a:off x="4728170" y="1565146"/>
            <a:ext cx="1736652" cy="668000"/>
          </a:xfrm>
          <a:prstGeom prst="wedgeRoundRectCallout">
            <a:avLst>
              <a:gd name="adj1" fmla="val 19318"/>
              <a:gd name="adj2" fmla="val 89849"/>
              <a:gd name="adj3" fmla="val 1666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tunnel-te4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1-2-4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7E22D2-48F7-4C23-9E28-37965AADC078}"/>
              </a:ext>
            </a:extLst>
          </p:cNvPr>
          <p:cNvCxnSpPr/>
          <p:nvPr/>
        </p:nvCxnSpPr>
        <p:spPr>
          <a:xfrm>
            <a:off x="6060370" y="2503562"/>
            <a:ext cx="3562975" cy="26005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02BFEC9-F111-43DB-80F3-D788DFA39E18}"/>
              </a:ext>
            </a:extLst>
          </p:cNvPr>
          <p:cNvCxnSpPr>
            <a:cxnSpLocks/>
          </p:cNvCxnSpPr>
          <p:nvPr/>
        </p:nvCxnSpPr>
        <p:spPr>
          <a:xfrm flipV="1">
            <a:off x="9572543" y="2466737"/>
            <a:ext cx="0" cy="2585697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91AB967-0959-4BF3-AE1A-32B8CDCA25C9}"/>
              </a:ext>
            </a:extLst>
          </p:cNvPr>
          <p:cNvCxnSpPr>
            <a:cxnSpLocks/>
          </p:cNvCxnSpPr>
          <p:nvPr/>
        </p:nvCxnSpPr>
        <p:spPr>
          <a:xfrm flipH="1" flipV="1">
            <a:off x="6199569" y="5341323"/>
            <a:ext cx="3292441" cy="6055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ular Callout 172">
            <a:extLst>
              <a:ext uri="{FF2B5EF4-FFF2-40B4-BE49-F238E27FC236}">
                <a16:creationId xmlns:a16="http://schemas.microsoft.com/office/drawing/2014/main" id="{A6CCA7B9-67B2-4D6E-AE9B-D7065821F678}"/>
              </a:ext>
            </a:extLst>
          </p:cNvPr>
          <p:cNvSpPr/>
          <p:nvPr/>
        </p:nvSpPr>
        <p:spPr>
          <a:xfrm>
            <a:off x="4832347" y="5716156"/>
            <a:ext cx="1736652" cy="668000"/>
          </a:xfrm>
          <a:prstGeom prst="wedgeRoundRectCallout">
            <a:avLst>
              <a:gd name="adj1" fmla="val 19012"/>
              <a:gd name="adj2" fmla="val -93992"/>
              <a:gd name="adj3" fmla="val 1666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tunnel-te4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7-4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1" name="Rounded Rectangle 147">
            <a:extLst>
              <a:ext uri="{FF2B5EF4-FFF2-40B4-BE49-F238E27FC236}">
                <a16:creationId xmlns:a16="http://schemas.microsoft.com/office/drawing/2014/main" id="{DFAE46D1-2CBF-466E-8B39-6D902DFB7C17}"/>
              </a:ext>
            </a:extLst>
          </p:cNvPr>
          <p:cNvSpPr/>
          <p:nvPr/>
        </p:nvSpPr>
        <p:spPr>
          <a:xfrm>
            <a:off x="697095" y="1928599"/>
            <a:ext cx="1373552" cy="52059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5.5.5.5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50.50.50.50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55.55.55.55</a:t>
            </a:r>
          </a:p>
        </p:txBody>
      </p:sp>
      <p:sp>
        <p:nvSpPr>
          <p:cNvPr id="142" name="Rounded Rectangle 162">
            <a:extLst>
              <a:ext uri="{FF2B5EF4-FFF2-40B4-BE49-F238E27FC236}">
                <a16:creationId xmlns:a16="http://schemas.microsoft.com/office/drawing/2014/main" id="{DD4F650B-4159-413D-93F6-F5039210D9A5}"/>
              </a:ext>
            </a:extLst>
          </p:cNvPr>
          <p:cNvSpPr/>
          <p:nvPr/>
        </p:nvSpPr>
        <p:spPr>
          <a:xfrm>
            <a:off x="10093985" y="4412885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43" name="Notched Right Arrow 164">
            <a:extLst>
              <a:ext uri="{FF2B5EF4-FFF2-40B4-BE49-F238E27FC236}">
                <a16:creationId xmlns:a16="http://schemas.microsoft.com/office/drawing/2014/main" id="{8C7433F9-5202-4BBA-85C5-F3453E40A1D6}"/>
              </a:ext>
            </a:extLst>
          </p:cNvPr>
          <p:cNvSpPr/>
          <p:nvPr/>
        </p:nvSpPr>
        <p:spPr>
          <a:xfrm rot="2105219">
            <a:off x="2247846" y="3472684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4" name="Notched Right Arrow 217">
            <a:extLst>
              <a:ext uri="{FF2B5EF4-FFF2-40B4-BE49-F238E27FC236}">
                <a16:creationId xmlns:a16="http://schemas.microsoft.com/office/drawing/2014/main" id="{5631614C-00C7-48B2-B084-15D8126FE515}"/>
              </a:ext>
            </a:extLst>
          </p:cNvPr>
          <p:cNvSpPr/>
          <p:nvPr/>
        </p:nvSpPr>
        <p:spPr>
          <a:xfrm rot="19549409">
            <a:off x="4063989" y="3107100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5" name="Notched Right Arrow 209">
            <a:extLst>
              <a:ext uri="{FF2B5EF4-FFF2-40B4-BE49-F238E27FC236}">
                <a16:creationId xmlns:a16="http://schemas.microsoft.com/office/drawing/2014/main" id="{3C0DCA5F-4409-4904-B052-94D576C2AF14}"/>
              </a:ext>
            </a:extLst>
          </p:cNvPr>
          <p:cNvSpPr/>
          <p:nvPr/>
        </p:nvSpPr>
        <p:spPr>
          <a:xfrm rot="2012222">
            <a:off x="4393680" y="4152230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53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SR ECMP + RSVP_TE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515533"/>
            <a:ext cx="57917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282828"/>
                </a:solidFill>
                <a:highlight>
                  <a:srgbClr val="FFFF00"/>
                </a:highlight>
              </a:rPr>
              <a:t>Python node-1 rsvpte-4</a:t>
            </a:r>
          </a:p>
          <a:p>
            <a:pPr lvl="0"/>
            <a:r>
              <a:rPr lang="en-US" dirty="0">
                <a:solidFill>
                  <a:srgbClr val="282828"/>
                </a:solidFill>
                <a:highlight>
                  <a:srgbClr val="FFFF00"/>
                </a:highlight>
              </a:rPr>
              <a:t>Python node-7 rsvpte-4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highlight>
                <a:srgbClr val="FFFF00"/>
              </a:highlight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@Node5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4.4.4.4 source 5.5.5.5 (before)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4.4.4.4 source 5.5.5.5 (after)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@Node1</a:t>
            </a:r>
          </a:p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ip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brief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Show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mpls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traffic tunnel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5977467" y="1430869"/>
            <a:ext cx="5411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@Node5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50.50.50.50 (before)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50.50.50.50 (after)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@Node7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ip</a:t>
            </a:r>
            <a:r>
              <a:rPr lang="en-US" dirty="0">
                <a:solidFill>
                  <a:srgbClr val="282828"/>
                </a:solidFill>
              </a:rPr>
              <a:t> </a:t>
            </a:r>
            <a:r>
              <a:rPr lang="en-US" dirty="0" err="1">
                <a:solidFill>
                  <a:srgbClr val="282828"/>
                </a:solidFill>
              </a:rPr>
              <a:t>int</a:t>
            </a:r>
            <a:r>
              <a:rPr lang="en-US" dirty="0">
                <a:solidFill>
                  <a:srgbClr val="282828"/>
                </a:solidFill>
              </a:rPr>
              <a:t> brief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mpls</a:t>
            </a:r>
            <a:r>
              <a:rPr lang="en-US" dirty="0">
                <a:solidFill>
                  <a:srgbClr val="282828"/>
                </a:solidFill>
              </a:rPr>
              <a:t> traffic tunnel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FB61C-A8F4-4ACD-B604-0F1E827669EC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BC9AD3-3418-4EBB-A294-B5F8108F0AD3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CD6B433-05B6-4EDD-BE5A-D3AB82859837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5CA958-4244-42CB-8B3E-1E3F3824A981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8D59F0-1D3A-4D0E-9A11-08428658C5FC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51E34E-0D69-46D1-A6AF-DE95B0FA688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3B146C3-A6AB-4C27-8BC9-7419D13AF899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D9F508-E2E3-4DDF-9F12-AFC45FEA44E2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D4CB46A-3CE4-4774-934D-EDE992968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EA4A0F-D20A-4A25-A32E-44BBC11CF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A6E3F6-46BE-48E0-B509-21FB79161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513F93-823F-4973-B399-5046FEE35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5C4EB5-308C-4EE5-8299-1D91333223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6D44CA-CD3A-410D-80BB-2C984A38EBF1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2C13AD-5060-4AB0-B9B0-E31DCA35CFA0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3AE4B3-5D7C-4BAE-91A3-01F9AF233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8D5A3C-95CF-4E6F-A775-C9A6711E45C4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34FCE9F-DB13-45A7-8A8F-86CCE0C0A72E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E804FD4-6362-4259-A959-5322274AF05A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0037A04-FC7E-4D33-BD90-16E9725BFF54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F5C5DD-2EBE-40DB-A3D9-432566CCCC7D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F79323-E89B-4E18-A183-EFFBAB14129A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44E8466-45AB-4EE2-8249-2CD4FA8B76C9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8BA0C9-AC8E-457D-BB4B-7B1262BE9BC3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600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2869292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196498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741898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741898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196498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2869293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732162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2845306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2845303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2845303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2845303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044918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044919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3987001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3987001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450396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705478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4904997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4904996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450395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4904995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650010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650010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450394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43841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196498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384605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2977170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75474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1962258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4799798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420749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339349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741901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741901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777436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196499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196504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381304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384604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RSVP_TE + SR ECMP Lab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9984969" y="4913132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300007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2939104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356890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4991255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4921804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605504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536054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740056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379153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5796939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173" name="Rounded Rectangular Callout 172"/>
          <p:cNvSpPr/>
          <p:nvPr/>
        </p:nvSpPr>
        <p:spPr>
          <a:xfrm>
            <a:off x="9936832" y="3338435"/>
            <a:ext cx="1936739" cy="668000"/>
          </a:xfrm>
          <a:prstGeom prst="wedgeRoundRectCallout">
            <a:avLst>
              <a:gd name="adj1" fmla="val -54647"/>
              <a:gd name="adj2" fmla="val 212069"/>
              <a:gd name="adj3" fmla="val 1666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tunnel-te4215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4-2-1-5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7E22D2-48F7-4C23-9E28-37965AADC078}"/>
              </a:ext>
            </a:extLst>
          </p:cNvPr>
          <p:cNvCxnSpPr>
            <a:cxnSpLocks/>
          </p:cNvCxnSpPr>
          <p:nvPr/>
        </p:nvCxnSpPr>
        <p:spPr>
          <a:xfrm flipV="1">
            <a:off x="5806846" y="2529568"/>
            <a:ext cx="3816499" cy="30610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02BFEC9-F111-43DB-80F3-D788DFA39E18}"/>
              </a:ext>
            </a:extLst>
          </p:cNvPr>
          <p:cNvCxnSpPr>
            <a:cxnSpLocks/>
          </p:cNvCxnSpPr>
          <p:nvPr/>
        </p:nvCxnSpPr>
        <p:spPr>
          <a:xfrm flipV="1">
            <a:off x="9572543" y="2466737"/>
            <a:ext cx="0" cy="2585697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91AB967-0959-4BF3-AE1A-32B8CDCA25C9}"/>
              </a:ext>
            </a:extLst>
          </p:cNvPr>
          <p:cNvCxnSpPr>
            <a:cxnSpLocks/>
          </p:cNvCxnSpPr>
          <p:nvPr/>
        </p:nvCxnSpPr>
        <p:spPr>
          <a:xfrm flipH="1">
            <a:off x="6007783" y="5347379"/>
            <a:ext cx="3484229" cy="22738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ular Callout 172">
            <a:extLst>
              <a:ext uri="{FF2B5EF4-FFF2-40B4-BE49-F238E27FC236}">
                <a16:creationId xmlns:a16="http://schemas.microsoft.com/office/drawing/2014/main" id="{A6CCA7B9-67B2-4D6E-AE9B-D7065821F678}"/>
              </a:ext>
            </a:extLst>
          </p:cNvPr>
          <p:cNvSpPr/>
          <p:nvPr/>
        </p:nvSpPr>
        <p:spPr>
          <a:xfrm>
            <a:off x="8275372" y="5759446"/>
            <a:ext cx="2023191" cy="668000"/>
          </a:xfrm>
          <a:prstGeom prst="wedgeRoundRectCallout">
            <a:avLst>
              <a:gd name="adj1" fmla="val 19012"/>
              <a:gd name="adj2" fmla="val -93992"/>
              <a:gd name="adj3" fmla="val 1666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tunnel-te475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4-7-5</a:t>
            </a:r>
          </a:p>
        </p:txBody>
      </p:sp>
      <p:sp>
        <p:nvSpPr>
          <p:cNvPr id="141" name="Rounded Rectangle 147">
            <a:extLst>
              <a:ext uri="{FF2B5EF4-FFF2-40B4-BE49-F238E27FC236}">
                <a16:creationId xmlns:a16="http://schemas.microsoft.com/office/drawing/2014/main" id="{DFAE46D1-2CBF-466E-8B39-6D902DFB7C17}"/>
              </a:ext>
            </a:extLst>
          </p:cNvPr>
          <p:cNvSpPr/>
          <p:nvPr/>
        </p:nvSpPr>
        <p:spPr>
          <a:xfrm>
            <a:off x="697095" y="1928599"/>
            <a:ext cx="1373552" cy="52059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5.5.5.5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50.50.50.50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55.55.55.55</a:t>
            </a:r>
          </a:p>
        </p:txBody>
      </p:sp>
      <p:sp>
        <p:nvSpPr>
          <p:cNvPr id="142" name="Rounded Rectangle 162">
            <a:extLst>
              <a:ext uri="{FF2B5EF4-FFF2-40B4-BE49-F238E27FC236}">
                <a16:creationId xmlns:a16="http://schemas.microsoft.com/office/drawing/2014/main" id="{DD4F650B-4159-413D-93F6-F5039210D9A5}"/>
              </a:ext>
            </a:extLst>
          </p:cNvPr>
          <p:cNvSpPr/>
          <p:nvPr/>
        </p:nvSpPr>
        <p:spPr>
          <a:xfrm>
            <a:off x="10093985" y="4412885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A678B63-873C-4B25-9257-15E9DC8729FA}"/>
              </a:ext>
            </a:extLst>
          </p:cNvPr>
          <p:cNvCxnSpPr>
            <a:cxnSpLocks/>
          </p:cNvCxnSpPr>
          <p:nvPr/>
        </p:nvCxnSpPr>
        <p:spPr>
          <a:xfrm flipV="1">
            <a:off x="1854318" y="2543331"/>
            <a:ext cx="3816499" cy="30610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626E38A-F034-4547-AE32-FAB6CFA774A0}"/>
              </a:ext>
            </a:extLst>
          </p:cNvPr>
          <p:cNvCxnSpPr>
            <a:cxnSpLocks/>
          </p:cNvCxnSpPr>
          <p:nvPr/>
        </p:nvCxnSpPr>
        <p:spPr>
          <a:xfrm flipV="1">
            <a:off x="1881780" y="2920616"/>
            <a:ext cx="3816499" cy="30610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872212D-4C49-4887-B4B0-5AF76FF87E08}"/>
              </a:ext>
            </a:extLst>
          </p:cNvPr>
          <p:cNvCxnSpPr>
            <a:cxnSpLocks/>
          </p:cNvCxnSpPr>
          <p:nvPr/>
        </p:nvCxnSpPr>
        <p:spPr>
          <a:xfrm flipH="1">
            <a:off x="5502346" y="2960762"/>
            <a:ext cx="15598" cy="2125491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33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RSVP_TE + SR ECMP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515533"/>
            <a:ext cx="57917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282828"/>
                </a:solidFill>
                <a:highlight>
                  <a:srgbClr val="FFFF00"/>
                </a:highlight>
              </a:rPr>
              <a:t>Python node-4  rsvpte-4215</a:t>
            </a:r>
          </a:p>
          <a:p>
            <a:pPr lvl="0"/>
            <a:r>
              <a:rPr lang="en-US" dirty="0">
                <a:solidFill>
                  <a:srgbClr val="282828"/>
                </a:solidFill>
                <a:highlight>
                  <a:srgbClr val="FFFF00"/>
                </a:highlight>
              </a:rPr>
              <a:t>Python node-4 rsvpte-475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highlight>
                <a:srgbClr val="FFFF00"/>
              </a:highlight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@Node4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5.5.5.5 source 4.4.4.4 (before)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5.5.5.5 source 4.4.4.4 (after)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@Node1</a:t>
            </a:r>
          </a:p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ip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int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brief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Show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mpls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traffic tunnel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5977467" y="1430869"/>
            <a:ext cx="5411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@Node4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50.50.50.50 source 4.4.4.4 (before)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50.50.50.50 source 4.4.4.4 (after)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@Node7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ip</a:t>
            </a:r>
            <a:r>
              <a:rPr lang="en-US" dirty="0">
                <a:solidFill>
                  <a:srgbClr val="282828"/>
                </a:solidFill>
              </a:rPr>
              <a:t> </a:t>
            </a:r>
            <a:r>
              <a:rPr lang="en-US" dirty="0" err="1">
                <a:solidFill>
                  <a:srgbClr val="282828"/>
                </a:solidFill>
              </a:rPr>
              <a:t>int</a:t>
            </a:r>
            <a:r>
              <a:rPr lang="en-US" dirty="0">
                <a:solidFill>
                  <a:srgbClr val="282828"/>
                </a:solidFill>
              </a:rPr>
              <a:t> brief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mpls</a:t>
            </a:r>
            <a:r>
              <a:rPr lang="en-US" dirty="0">
                <a:solidFill>
                  <a:srgbClr val="282828"/>
                </a:solidFill>
              </a:rPr>
              <a:t> traffic tunnel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FB61C-A8F4-4ACD-B604-0F1E827669EC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BC9AD3-3418-4EBB-A294-B5F8108F0AD3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CD6B433-05B6-4EDD-BE5A-D3AB82859837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5CA958-4244-42CB-8B3E-1E3F3824A981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C8D59F0-1D3A-4D0E-9A11-08428658C5FC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51E34E-0D69-46D1-A6AF-DE95B0FA688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3B146C3-A6AB-4C27-8BC9-7419D13AF899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D9F508-E2E3-4DDF-9F12-AFC45FEA44E2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D4CB46A-3CE4-4774-934D-EDE992968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BEA4A0F-D20A-4A25-A32E-44BBC11CF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A6E3F6-46BE-48E0-B509-21FB79161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513F93-823F-4973-B399-5046FEE35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5C4EB5-308C-4EE5-8299-1D91333223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6D44CA-CD3A-410D-80BB-2C984A38EBF1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2C13AD-5060-4AB0-B9B0-E31DCA35CFA0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3AE4B3-5D7C-4BAE-91A3-01F9AF233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8D5A3C-95CF-4E6F-A775-C9A6711E45C4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34FCE9F-DB13-45A7-8A8F-86CCE0C0A72E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E804FD4-6362-4259-A959-5322274AF05A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0037A04-FC7E-4D33-BD90-16E9725BFF54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F5C5DD-2EBE-40DB-A3D9-432566CCCC7D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F79323-E89B-4E18-A183-EFFBAB14129A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44E8466-45AB-4EE2-8249-2CD4FA8B76C9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8BA0C9-AC8E-457D-BB4B-7B1262BE9BC3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987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2835426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162632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708032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708032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162632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2835427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698296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2811440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2811437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2811437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2811437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011052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011053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3953135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3953135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416530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671612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4871131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4871130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416529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4871129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616144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616144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416528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5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ＭＳ Ｐゴシック" pitchFamily="34" charset="-128"/>
                  <a:cs typeface="+mn-cs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4045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162632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350739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294330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720878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1928392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4765932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386883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77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305483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09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ＭＳ Ｐゴシック" charset="0"/>
              <a:cs typeface="+mn-cs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708035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708035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743570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162633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162638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347438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350738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SR Policy + RSVP_TE Lab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9984969" y="4879266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5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ＭＳ Ｐゴシック" pitchFamily="34" charset="-128"/>
                <a:cs typeface="+mn-cs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266141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2905238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323024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4957389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4887938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571638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39393B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502188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706190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345287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5763073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marL="0" marR="0" lvl="0" indent="0" algn="ctr" defTabSz="6095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Biz CPE</a:t>
            </a:r>
          </a:p>
        </p:txBody>
      </p:sp>
      <p:sp>
        <p:nvSpPr>
          <p:cNvPr id="155" name="Rounded Rectangular Callout 172">
            <a:extLst>
              <a:ext uri="{FF2B5EF4-FFF2-40B4-BE49-F238E27FC236}">
                <a16:creationId xmlns:a16="http://schemas.microsoft.com/office/drawing/2014/main" id="{58DF410E-BF33-4358-9CD3-F6E96896FE0C}"/>
              </a:ext>
            </a:extLst>
          </p:cNvPr>
          <p:cNvSpPr/>
          <p:nvPr/>
        </p:nvSpPr>
        <p:spPr>
          <a:xfrm>
            <a:off x="2978335" y="1481983"/>
            <a:ext cx="2326396" cy="668000"/>
          </a:xfrm>
          <a:prstGeom prst="wedgeRoundRectCallout">
            <a:avLst>
              <a:gd name="adj1" fmla="val -465"/>
              <a:gd name="adj2" fmla="val 98914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>
                <a:solidFill>
                  <a:srgbClr val="FFFFFF"/>
                </a:solidFill>
                <a:latin typeface="Arial"/>
              </a:rPr>
              <a:t>sr</a:t>
            </a:r>
            <a:r>
              <a:rPr lang="en-US" sz="1600" dirty="0">
                <a:solidFill>
                  <a:srgbClr val="FFFFFF"/>
                </a:solidFill>
                <a:latin typeface="Arial"/>
              </a:rPr>
              <a:t> 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 explicit 5-1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8" name="Rounded Rectangular Callout 172">
            <a:extLst>
              <a:ext uri="{FF2B5EF4-FFF2-40B4-BE49-F238E27FC236}">
                <a16:creationId xmlns:a16="http://schemas.microsoft.com/office/drawing/2014/main" id="{7185B36A-CDCB-4C8F-943E-1C78B2F42D03}"/>
              </a:ext>
            </a:extLst>
          </p:cNvPr>
          <p:cNvSpPr/>
          <p:nvPr/>
        </p:nvSpPr>
        <p:spPr>
          <a:xfrm>
            <a:off x="6736280" y="1207757"/>
            <a:ext cx="2477387" cy="926164"/>
          </a:xfrm>
          <a:prstGeom prst="wedgeRoundRectCallout">
            <a:avLst>
              <a:gd name="adj1" fmla="val 19318"/>
              <a:gd name="adj2" fmla="val 89849"/>
              <a:gd name="adj3" fmla="val 1666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tunnel-te4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 explicit 1-2-4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Bsid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124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9735BB1-C8AD-4007-BA22-8CDA9CC2B59D}"/>
              </a:ext>
            </a:extLst>
          </p:cNvPr>
          <p:cNvCxnSpPr/>
          <p:nvPr/>
        </p:nvCxnSpPr>
        <p:spPr>
          <a:xfrm>
            <a:off x="6060370" y="2469696"/>
            <a:ext cx="3562975" cy="26005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C4507C0-EAF4-414E-A3F7-E89D57D61062}"/>
              </a:ext>
            </a:extLst>
          </p:cNvPr>
          <p:cNvCxnSpPr>
            <a:cxnSpLocks/>
          </p:cNvCxnSpPr>
          <p:nvPr/>
        </p:nvCxnSpPr>
        <p:spPr>
          <a:xfrm flipV="1">
            <a:off x="9572543" y="2432871"/>
            <a:ext cx="0" cy="2585697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FB10976-D97A-4184-943F-06018E41BFCE}"/>
              </a:ext>
            </a:extLst>
          </p:cNvPr>
          <p:cNvCxnSpPr>
            <a:cxnSpLocks/>
          </p:cNvCxnSpPr>
          <p:nvPr/>
        </p:nvCxnSpPr>
        <p:spPr>
          <a:xfrm flipH="1" flipV="1">
            <a:off x="6199569" y="5307457"/>
            <a:ext cx="3292441" cy="6055"/>
          </a:xfrm>
          <a:prstGeom prst="line">
            <a:avLst/>
          </a:prstGeom>
          <a:ln w="127000">
            <a:solidFill>
              <a:schemeClr val="accent4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ular Callout 172">
            <a:extLst>
              <a:ext uri="{FF2B5EF4-FFF2-40B4-BE49-F238E27FC236}">
                <a16:creationId xmlns:a16="http://schemas.microsoft.com/office/drawing/2014/main" id="{AD2B9D70-6E78-4746-BA23-8612EE79C215}"/>
              </a:ext>
            </a:extLst>
          </p:cNvPr>
          <p:cNvSpPr/>
          <p:nvPr/>
        </p:nvSpPr>
        <p:spPr>
          <a:xfrm>
            <a:off x="6736280" y="5650218"/>
            <a:ext cx="1736652" cy="859335"/>
          </a:xfrm>
          <a:prstGeom prst="wedgeRoundRectCallout">
            <a:avLst>
              <a:gd name="adj1" fmla="val 19012"/>
              <a:gd name="adj2" fmla="val -93992"/>
              <a:gd name="adj3" fmla="val 16667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tunnel-te4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explicit 7-4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Bsid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74</a:t>
            </a:r>
          </a:p>
        </p:txBody>
      </p:sp>
      <p:sp>
        <p:nvSpPr>
          <p:cNvPr id="133" name="Rounded Rectangular Callout 172">
            <a:extLst>
              <a:ext uri="{FF2B5EF4-FFF2-40B4-BE49-F238E27FC236}">
                <a16:creationId xmlns:a16="http://schemas.microsoft.com/office/drawing/2014/main" id="{BA32A23A-C4AE-475F-8E1B-9A4808549E00}"/>
              </a:ext>
            </a:extLst>
          </p:cNvPr>
          <p:cNvSpPr/>
          <p:nvPr/>
        </p:nvSpPr>
        <p:spPr>
          <a:xfrm>
            <a:off x="1568160" y="5446253"/>
            <a:ext cx="2298790" cy="668000"/>
          </a:xfrm>
          <a:prstGeom prst="wedgeRoundRectCallout">
            <a:avLst>
              <a:gd name="adj1" fmla="val 25430"/>
              <a:gd name="adj2" fmla="val -163473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>
                <a:solidFill>
                  <a:srgbClr val="FFFFFF"/>
                </a:solidFill>
                <a:latin typeface="Arial"/>
              </a:rPr>
              <a:t>sr</a:t>
            </a:r>
            <a:r>
              <a:rPr lang="en-US" sz="1600" dirty="0">
                <a:solidFill>
                  <a:srgbClr val="FFFFFF"/>
                </a:solidFill>
                <a:latin typeface="Arial"/>
              </a:rPr>
              <a:t> policy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c14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 explicit 5-6-7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011734B-28BE-4D98-88E1-B89E57B6A119}"/>
              </a:ext>
            </a:extLst>
          </p:cNvPr>
          <p:cNvCxnSpPr>
            <a:cxnSpLocks/>
          </p:cNvCxnSpPr>
          <p:nvPr/>
        </p:nvCxnSpPr>
        <p:spPr>
          <a:xfrm flipH="1" flipV="1">
            <a:off x="2295367" y="2496133"/>
            <a:ext cx="3292441" cy="6055"/>
          </a:xfrm>
          <a:prstGeom prst="line">
            <a:avLst/>
          </a:prstGeom>
          <a:ln w="1270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A1260A8-BFF6-4C43-B818-CBAC45744CC5}"/>
              </a:ext>
            </a:extLst>
          </p:cNvPr>
          <p:cNvCxnSpPr>
            <a:cxnSpLocks/>
            <a:endCxn id="47" idx="2"/>
          </p:cNvCxnSpPr>
          <p:nvPr/>
        </p:nvCxnSpPr>
        <p:spPr>
          <a:xfrm flipH="1" flipV="1">
            <a:off x="3970151" y="4199151"/>
            <a:ext cx="1617657" cy="1041920"/>
          </a:xfrm>
          <a:prstGeom prst="line">
            <a:avLst/>
          </a:prstGeom>
          <a:ln w="12700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5F794F9-40F4-4FBB-B58F-AFB0E876AFE1}"/>
              </a:ext>
            </a:extLst>
          </p:cNvPr>
          <p:cNvCxnSpPr>
            <a:cxnSpLocks/>
          </p:cNvCxnSpPr>
          <p:nvPr/>
        </p:nvCxnSpPr>
        <p:spPr>
          <a:xfrm>
            <a:off x="2419553" y="2978506"/>
            <a:ext cx="12900" cy="2235758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ounded Rectangle 147">
            <a:extLst>
              <a:ext uri="{FF2B5EF4-FFF2-40B4-BE49-F238E27FC236}">
                <a16:creationId xmlns:a16="http://schemas.microsoft.com/office/drawing/2014/main" id="{B5449E6E-0F96-43E2-B037-58642CCCDA2E}"/>
              </a:ext>
            </a:extLst>
          </p:cNvPr>
          <p:cNvSpPr/>
          <p:nvPr/>
        </p:nvSpPr>
        <p:spPr>
          <a:xfrm>
            <a:off x="697095" y="1928599"/>
            <a:ext cx="1373552" cy="52059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5.5.5.5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50.50.50.50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55.55.55.55</a:t>
            </a:r>
          </a:p>
        </p:txBody>
      </p:sp>
      <p:sp>
        <p:nvSpPr>
          <p:cNvPr id="141" name="Rounded Rectangle 158">
            <a:extLst>
              <a:ext uri="{FF2B5EF4-FFF2-40B4-BE49-F238E27FC236}">
                <a16:creationId xmlns:a16="http://schemas.microsoft.com/office/drawing/2014/main" id="{6633A5B2-4FA7-4A96-A5DD-0A7A1C2CE3B2}"/>
              </a:ext>
            </a:extLst>
          </p:cNvPr>
          <p:cNvSpPr/>
          <p:nvPr/>
        </p:nvSpPr>
        <p:spPr>
          <a:xfrm>
            <a:off x="697095" y="2504380"/>
            <a:ext cx="1376152" cy="474323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15.15.15.15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150.150.150.150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155.155.155.155</a:t>
            </a:r>
          </a:p>
        </p:txBody>
      </p:sp>
      <p:sp>
        <p:nvSpPr>
          <p:cNvPr id="142" name="Rounded Rectangle 162">
            <a:extLst>
              <a:ext uri="{FF2B5EF4-FFF2-40B4-BE49-F238E27FC236}">
                <a16:creationId xmlns:a16="http://schemas.microsoft.com/office/drawing/2014/main" id="{7732ABB6-9F9F-4CFE-9AA6-A0FB3627F7A3}"/>
              </a:ext>
            </a:extLst>
          </p:cNvPr>
          <p:cNvSpPr/>
          <p:nvPr/>
        </p:nvSpPr>
        <p:spPr>
          <a:xfrm>
            <a:off x="10093985" y="4412885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43" name="Rounded Rectangle 163">
            <a:extLst>
              <a:ext uri="{FF2B5EF4-FFF2-40B4-BE49-F238E27FC236}">
                <a16:creationId xmlns:a16="http://schemas.microsoft.com/office/drawing/2014/main" id="{C841795B-595A-4C80-AF86-F6F1E4261778}"/>
              </a:ext>
            </a:extLst>
          </p:cNvPr>
          <p:cNvSpPr/>
          <p:nvPr/>
        </p:nvSpPr>
        <p:spPr>
          <a:xfrm>
            <a:off x="10093985" y="4989207"/>
            <a:ext cx="1376152" cy="535013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14.14.14.14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140.140.140.140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144.144.144.144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B307CEF-B92B-41B2-B2AD-9F664F10885B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2493818" y="4199151"/>
            <a:ext cx="1476333" cy="973933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31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3F6D9B-285C-4CFB-BAE0-9EDC21ADE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AA162-D1B1-4072-AB3F-E18182E2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 SID for RSVP-TE Tunnel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3975B-2B06-4EF6-AFFB-D85B7A7FA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635"/>
            <a:ext cx="12192000" cy="4252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9B648-9D4D-4762-A784-98E9C224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767" y="5079412"/>
            <a:ext cx="3325499" cy="1517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CB1DF5-57C4-46FF-90F2-C2A3F3BA2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887" y="5079411"/>
            <a:ext cx="611087" cy="6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6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15FB-7B50-4138-A724-3B15E2097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3143D-3CF3-4591-B05F-4EF7F51CA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387"/>
            <a:ext cx="12192000" cy="63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58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SR Policy + RSVP_TE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57917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282828"/>
                </a:solidFill>
                <a:highlight>
                  <a:srgbClr val="FFFF00"/>
                </a:highlight>
              </a:rPr>
              <a:t>Python node-5 srte-c4-node1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highlight>
                <a:srgbClr val="FFFF00"/>
              </a:highlight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@Node5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4.4.4.4 (before)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Ping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4.4.4.4 repeat 100000</a:t>
            </a:r>
          </a:p>
          <a:p>
            <a:pPr lvl="0"/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4.4.4.4 (after)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segmen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t traffic policy</a:t>
            </a:r>
          </a:p>
          <a:p>
            <a:pPr lvl="0"/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5931308" y="1844849"/>
            <a:ext cx="6070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82828"/>
                </a:solidFill>
                <a:highlight>
                  <a:srgbClr val="FFFF00"/>
                </a:highlight>
              </a:rPr>
              <a:t>Python node-5-srte-c14-node7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@Node5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blue 14.14.14.14 (before)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Ping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14.14.14.14 repeat 100000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blue 14.14.14.14 (after)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segment traffic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526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5. LDP to SR Migration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6512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LDP to SR Migration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515530"/>
            <a:ext cx="57917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node-1 no-rsvpte-4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node-7 no-rsvpte-4</a:t>
            </a:r>
          </a:p>
          <a:p>
            <a:pPr lvl="0"/>
            <a:endParaRPr lang="pt-B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no-rsvpte-4215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no-rsvpte-475</a:t>
            </a:r>
          </a:p>
          <a:p>
            <a:pPr lvl="0"/>
            <a:endParaRPr lang="pt-B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no-srte-c4-to-node1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no-srte-c14-to-node7</a:t>
            </a:r>
          </a:p>
          <a:p>
            <a:pPr lvl="0"/>
            <a:endParaRPr lang="pt-B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pt-BR" dirty="0">
                <a:solidFill>
                  <a:srgbClr val="282828"/>
                </a:solidFill>
              </a:rPr>
              <a:t>Before @ Node 2,3,4</a:t>
            </a:r>
          </a:p>
          <a:p>
            <a:pPr lvl="0"/>
            <a:r>
              <a:rPr lang="pt-BR" dirty="0">
                <a:solidFill>
                  <a:srgbClr val="282828"/>
                </a:solidFill>
              </a:rPr>
              <a:t>Show mpls forwarding | util wc lines</a:t>
            </a:r>
          </a:p>
          <a:p>
            <a:pPr lvl="0"/>
            <a:endParaRPr lang="pt-B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node-1 migrate-to-sr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node-2 migrate-to-sr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node-3 migrate-to-sr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migrate-to-sr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node-7 migrate-to-sr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5977467" y="1811869"/>
            <a:ext cx="607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node-1 no-sr-mapping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node-8 no-sr-mapping</a:t>
            </a:r>
            <a:endParaRPr lang="en-US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Ping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sr-mpls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1.1.1.4/32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Trace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sr-mpls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multipath 1.1.1.4/32 verbose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Trace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vrf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red 4.4.4.4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blue 14.14.14.14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@Node2, 3,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mpls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forwarding (simplicity and reduce label)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mpls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for 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util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wc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lines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2010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6. </a:t>
            </a:r>
            <a:r>
              <a:rPr lang="en-US" sz="3733" kern="0" dirty="0" err="1">
                <a:latin typeface="CiscoSansTT Thin" charset="0"/>
                <a:cs typeface="CiscoSansTT Thin" charset="0"/>
              </a:rPr>
              <a:t>Microloop</a:t>
            </a:r>
            <a:r>
              <a:rPr lang="en-US" sz="3733" kern="0" dirty="0">
                <a:latin typeface="CiscoSansTT Thin" charset="0"/>
                <a:cs typeface="CiscoSansTT Thin" charset="0"/>
              </a:rPr>
              <a:t> Avoidance Segment Routing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5109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</a:t>
            </a:r>
            <a:r>
              <a:rPr lang="en-US" dirty="0" err="1"/>
              <a:t>Microloop</a:t>
            </a:r>
            <a:r>
              <a:rPr lang="en-US" dirty="0"/>
              <a:t> Avoidance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57917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node-1 microloop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node-2 microloop</a:t>
            </a:r>
          </a:p>
          <a:p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node-3 microloop</a:t>
            </a:r>
          </a:p>
          <a:p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microloop</a:t>
            </a:r>
          </a:p>
          <a:p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microloop</a:t>
            </a:r>
          </a:p>
          <a:p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node-6 microloop</a:t>
            </a:r>
          </a:p>
          <a:p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node-7 microloop</a:t>
            </a:r>
          </a:p>
          <a:p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node-8 microloop</a:t>
            </a:r>
          </a:p>
          <a:p>
            <a:endParaRPr lang="pt-B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5977467" y="1811869"/>
            <a:ext cx="607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 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Show run router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isis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885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7. VPNv4 SR ECMP + Link Failure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49156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4934023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479422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479422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4934023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2770926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35" idx="4"/>
            <a:endCxn id="40" idx="0"/>
          </p:cNvCxnSpPr>
          <p:nvPr/>
        </p:nvCxnSpPr>
        <p:spPr>
          <a:xfrm>
            <a:off x="9929215" y="2606817"/>
            <a:ext cx="0" cy="22907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" idx="4"/>
            <a:endCxn id="10" idx="0"/>
          </p:cNvCxnSpPr>
          <p:nvPr/>
        </p:nvCxnSpPr>
        <p:spPr>
          <a:xfrm flipH="1">
            <a:off x="2253897" y="2606819"/>
            <a:ext cx="1" cy="22907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2582829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2582826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2582825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2582826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3782443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3782443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3724524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3724524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187920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endParaRPr lang="en-US" sz="1066" b="1" dirty="0">
                <a:solidFill>
                  <a:srgbClr val="676767"/>
                </a:solidFill>
                <a:latin typeface="Arial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443003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4642522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4642518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187918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4642518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387534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387534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6994" y="2187918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2279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266227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28704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263657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24339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2259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263965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286322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1889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21209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00614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0035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46593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4659557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22749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2146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0087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0061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49107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49081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45869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458434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34022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51496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48824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287299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26391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24596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487985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455863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698852" y="2198348"/>
            <a:ext cx="68480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497171" y="2201347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10.1.5.1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2875201" y="2197462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10.1.5.5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965371" y="2060126"/>
            <a:ext cx="601447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solidFill>
                  <a:srgbClr val="000000"/>
                </a:solidFill>
                <a:latin typeface="Arial"/>
              </a:rPr>
              <a:t>1.1.1.5</a:t>
            </a:r>
          </a:p>
        </p:txBody>
      </p:sp>
      <p:sp>
        <p:nvSpPr>
          <p:cNvPr id="137" name="Rounded Rectangle 147">
            <a:extLst>
              <a:ext uri="{FF2B5EF4-FFF2-40B4-BE49-F238E27FC236}">
                <a16:creationId xmlns:a16="http://schemas.microsoft.com/office/drawing/2014/main" id="{A0D1BEE3-EF50-46D0-900E-C944A612346F}"/>
              </a:ext>
            </a:extLst>
          </p:cNvPr>
          <p:cNvSpPr/>
          <p:nvPr/>
        </p:nvSpPr>
        <p:spPr>
          <a:xfrm>
            <a:off x="697095" y="1928599"/>
            <a:ext cx="1373552" cy="52059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5.5.5.5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50.50.50.50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55.55.55.55</a:t>
            </a:r>
          </a:p>
        </p:txBody>
      </p:sp>
      <p:sp>
        <p:nvSpPr>
          <p:cNvPr id="139" name="Rounded Rectangle 162">
            <a:extLst>
              <a:ext uri="{FF2B5EF4-FFF2-40B4-BE49-F238E27FC236}">
                <a16:creationId xmlns:a16="http://schemas.microsoft.com/office/drawing/2014/main" id="{4DD98157-A3A5-4003-9DAF-FDB234E2F4F4}"/>
              </a:ext>
            </a:extLst>
          </p:cNvPr>
          <p:cNvSpPr/>
          <p:nvPr/>
        </p:nvSpPr>
        <p:spPr>
          <a:xfrm>
            <a:off x="10093985" y="4412885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3FCBEBE5-B76F-4BA4-92B8-634BCA73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dirty="0"/>
              <a:t>VPNv4 SR ECMP + Normal Link</a:t>
            </a:r>
          </a:p>
        </p:txBody>
      </p:sp>
      <p:sp>
        <p:nvSpPr>
          <p:cNvPr id="144" name="Notched Right Arrow 164">
            <a:extLst>
              <a:ext uri="{FF2B5EF4-FFF2-40B4-BE49-F238E27FC236}">
                <a16:creationId xmlns:a16="http://schemas.microsoft.com/office/drawing/2014/main" id="{CC2246F8-21DF-47C6-8345-4D052D3D9181}"/>
              </a:ext>
            </a:extLst>
          </p:cNvPr>
          <p:cNvSpPr/>
          <p:nvPr/>
        </p:nvSpPr>
        <p:spPr>
          <a:xfrm rot="2080251">
            <a:off x="2361258" y="3153714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Notched Right Arrow 209">
            <a:extLst>
              <a:ext uri="{FF2B5EF4-FFF2-40B4-BE49-F238E27FC236}">
                <a16:creationId xmlns:a16="http://schemas.microsoft.com/office/drawing/2014/main" id="{F66B1922-167E-406F-994A-61A79950A927}"/>
              </a:ext>
            </a:extLst>
          </p:cNvPr>
          <p:cNvSpPr/>
          <p:nvPr/>
        </p:nvSpPr>
        <p:spPr>
          <a:xfrm rot="1923224">
            <a:off x="6525772" y="2842526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Notched Right Arrow 216">
            <a:extLst>
              <a:ext uri="{FF2B5EF4-FFF2-40B4-BE49-F238E27FC236}">
                <a16:creationId xmlns:a16="http://schemas.microsoft.com/office/drawing/2014/main" id="{CC865909-5C57-4269-9083-4A8868B99D5A}"/>
              </a:ext>
            </a:extLst>
          </p:cNvPr>
          <p:cNvSpPr/>
          <p:nvPr/>
        </p:nvSpPr>
        <p:spPr>
          <a:xfrm rot="1961033">
            <a:off x="8399372" y="3980911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Notched Right Arrow 217">
            <a:extLst>
              <a:ext uri="{FF2B5EF4-FFF2-40B4-BE49-F238E27FC236}">
                <a16:creationId xmlns:a16="http://schemas.microsoft.com/office/drawing/2014/main" id="{1AC229AF-B324-4815-BD7B-FF87C0CAFD84}"/>
              </a:ext>
            </a:extLst>
          </p:cNvPr>
          <p:cNvSpPr/>
          <p:nvPr/>
        </p:nvSpPr>
        <p:spPr>
          <a:xfrm rot="19549409">
            <a:off x="4170313" y="2859010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Notched Right Arrow 217">
            <a:extLst>
              <a:ext uri="{FF2B5EF4-FFF2-40B4-BE49-F238E27FC236}">
                <a16:creationId xmlns:a16="http://schemas.microsoft.com/office/drawing/2014/main" id="{62C67EB4-FC6D-4096-855B-EF78C713EAC6}"/>
              </a:ext>
            </a:extLst>
          </p:cNvPr>
          <p:cNvSpPr/>
          <p:nvPr/>
        </p:nvSpPr>
        <p:spPr>
          <a:xfrm rot="19666921">
            <a:off x="6310782" y="3950140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9" name="Notched Right Arrow 209">
            <a:extLst>
              <a:ext uri="{FF2B5EF4-FFF2-40B4-BE49-F238E27FC236}">
                <a16:creationId xmlns:a16="http://schemas.microsoft.com/office/drawing/2014/main" id="{13CC010F-2E36-44B7-955D-65E389F2B9DB}"/>
              </a:ext>
            </a:extLst>
          </p:cNvPr>
          <p:cNvSpPr/>
          <p:nvPr/>
        </p:nvSpPr>
        <p:spPr>
          <a:xfrm rot="2012222">
            <a:off x="4500004" y="3904140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Notched Right Arrow 164">
            <a:extLst>
              <a:ext uri="{FF2B5EF4-FFF2-40B4-BE49-F238E27FC236}">
                <a16:creationId xmlns:a16="http://schemas.microsoft.com/office/drawing/2014/main" id="{59FC2689-0362-4687-8871-07D5003EB706}"/>
              </a:ext>
            </a:extLst>
          </p:cNvPr>
          <p:cNvSpPr/>
          <p:nvPr/>
        </p:nvSpPr>
        <p:spPr>
          <a:xfrm rot="2080251">
            <a:off x="2381744" y="3154404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Notched Right Arrow 217">
            <a:extLst>
              <a:ext uri="{FF2B5EF4-FFF2-40B4-BE49-F238E27FC236}">
                <a16:creationId xmlns:a16="http://schemas.microsoft.com/office/drawing/2014/main" id="{8EDD4819-9C3C-4D97-AA5C-0F912327A6D2}"/>
              </a:ext>
            </a:extLst>
          </p:cNvPr>
          <p:cNvSpPr/>
          <p:nvPr/>
        </p:nvSpPr>
        <p:spPr>
          <a:xfrm rot="19549409">
            <a:off x="4190799" y="2859700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19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4934023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479422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479422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4934023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2770926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35" idx="4"/>
            <a:endCxn id="40" idx="0"/>
          </p:cNvCxnSpPr>
          <p:nvPr/>
        </p:nvCxnSpPr>
        <p:spPr>
          <a:xfrm>
            <a:off x="9929215" y="2606817"/>
            <a:ext cx="0" cy="22907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" idx="4"/>
            <a:endCxn id="10" idx="0"/>
          </p:cNvCxnSpPr>
          <p:nvPr/>
        </p:nvCxnSpPr>
        <p:spPr>
          <a:xfrm flipH="1">
            <a:off x="2253897" y="2606819"/>
            <a:ext cx="1" cy="22907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2582829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2582826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2582825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2582826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3782443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3782443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3724524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3724524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187920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endParaRPr lang="en-US" sz="1066" b="1" dirty="0">
                <a:solidFill>
                  <a:srgbClr val="676767"/>
                </a:solidFill>
                <a:latin typeface="Arial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443003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4642522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4642518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187918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4642518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387534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387534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6994" y="2187918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2279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266227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28704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263657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24339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2259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263965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286322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1889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21209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00614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0035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46593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4659557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22749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2146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0087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0061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49107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49081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45869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458434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34022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51496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48824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287299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26391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24596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487985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455863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698852" y="2198348"/>
            <a:ext cx="68480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497171" y="2201347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10.1.5.1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2875201" y="2197462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10.1.5.5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965371" y="2060126"/>
            <a:ext cx="601447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solidFill>
                  <a:srgbClr val="000000"/>
                </a:solidFill>
                <a:latin typeface="Arial"/>
              </a:rPr>
              <a:t>1.1.1.5</a:t>
            </a:r>
          </a:p>
        </p:txBody>
      </p:sp>
      <p:sp>
        <p:nvSpPr>
          <p:cNvPr id="137" name="Rounded Rectangle 147">
            <a:extLst>
              <a:ext uri="{FF2B5EF4-FFF2-40B4-BE49-F238E27FC236}">
                <a16:creationId xmlns:a16="http://schemas.microsoft.com/office/drawing/2014/main" id="{A0D1BEE3-EF50-46D0-900E-C944A612346F}"/>
              </a:ext>
            </a:extLst>
          </p:cNvPr>
          <p:cNvSpPr/>
          <p:nvPr/>
        </p:nvSpPr>
        <p:spPr>
          <a:xfrm>
            <a:off x="697095" y="1928599"/>
            <a:ext cx="1373552" cy="52059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5.5.5.5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50.50.50.50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55.55.55.55</a:t>
            </a:r>
          </a:p>
        </p:txBody>
      </p:sp>
      <p:sp>
        <p:nvSpPr>
          <p:cNvPr id="138" name="Rounded Rectangle 158">
            <a:extLst>
              <a:ext uri="{FF2B5EF4-FFF2-40B4-BE49-F238E27FC236}">
                <a16:creationId xmlns:a16="http://schemas.microsoft.com/office/drawing/2014/main" id="{696BDC4A-3182-43AF-94BD-1E2D77DCA2FC}"/>
              </a:ext>
            </a:extLst>
          </p:cNvPr>
          <p:cNvSpPr/>
          <p:nvPr/>
        </p:nvSpPr>
        <p:spPr>
          <a:xfrm>
            <a:off x="697095" y="2504380"/>
            <a:ext cx="1376152" cy="474323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15.15.15.15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150.150.150.150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155.155.155.155</a:t>
            </a:r>
          </a:p>
        </p:txBody>
      </p:sp>
      <p:sp>
        <p:nvSpPr>
          <p:cNvPr id="139" name="Rounded Rectangle 162">
            <a:extLst>
              <a:ext uri="{FF2B5EF4-FFF2-40B4-BE49-F238E27FC236}">
                <a16:creationId xmlns:a16="http://schemas.microsoft.com/office/drawing/2014/main" id="{4DD98157-A3A5-4003-9DAF-FDB234E2F4F4}"/>
              </a:ext>
            </a:extLst>
          </p:cNvPr>
          <p:cNvSpPr/>
          <p:nvPr/>
        </p:nvSpPr>
        <p:spPr>
          <a:xfrm>
            <a:off x="10093985" y="4412885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40" name="Rounded Rectangle 163">
            <a:extLst>
              <a:ext uri="{FF2B5EF4-FFF2-40B4-BE49-F238E27FC236}">
                <a16:creationId xmlns:a16="http://schemas.microsoft.com/office/drawing/2014/main" id="{97413A0F-99B2-47F6-ADD0-351F77AE5825}"/>
              </a:ext>
            </a:extLst>
          </p:cNvPr>
          <p:cNvSpPr/>
          <p:nvPr/>
        </p:nvSpPr>
        <p:spPr>
          <a:xfrm>
            <a:off x="10093985" y="4989207"/>
            <a:ext cx="1376152" cy="535013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14.14.14.14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140.140.140.140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144.144.144.144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3FCBEBE5-B76F-4BA4-92B8-634BCA73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dirty="0"/>
              <a:t>VPNv4 SR ECMP + Link Failure</a:t>
            </a:r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02627311-78F3-4AEB-9753-99CC0A5545F0}"/>
              </a:ext>
            </a:extLst>
          </p:cNvPr>
          <p:cNvSpPr/>
          <p:nvPr/>
        </p:nvSpPr>
        <p:spPr>
          <a:xfrm>
            <a:off x="2704974" y="2784626"/>
            <a:ext cx="977439" cy="733848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Notched Right Arrow 209">
            <a:extLst>
              <a:ext uri="{FF2B5EF4-FFF2-40B4-BE49-F238E27FC236}">
                <a16:creationId xmlns:a16="http://schemas.microsoft.com/office/drawing/2014/main" id="{5ABE2FF2-B419-4DA2-B0A6-7ED4F19D3718}"/>
              </a:ext>
            </a:extLst>
          </p:cNvPr>
          <p:cNvSpPr/>
          <p:nvPr/>
        </p:nvSpPr>
        <p:spPr>
          <a:xfrm rot="1923224">
            <a:off x="6557686" y="2772728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Notched Right Arrow 216">
            <a:extLst>
              <a:ext uri="{FF2B5EF4-FFF2-40B4-BE49-F238E27FC236}">
                <a16:creationId xmlns:a16="http://schemas.microsoft.com/office/drawing/2014/main" id="{C926954D-AFCE-462E-8842-05E5112EC200}"/>
              </a:ext>
            </a:extLst>
          </p:cNvPr>
          <p:cNvSpPr/>
          <p:nvPr/>
        </p:nvSpPr>
        <p:spPr>
          <a:xfrm rot="1961033">
            <a:off x="8398631" y="3954438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Notched Right Arrow 217">
            <a:extLst>
              <a:ext uri="{FF2B5EF4-FFF2-40B4-BE49-F238E27FC236}">
                <a16:creationId xmlns:a16="http://schemas.microsoft.com/office/drawing/2014/main" id="{506C72E4-9220-4FD5-AD3F-B2A745FF8059}"/>
              </a:ext>
            </a:extLst>
          </p:cNvPr>
          <p:cNvSpPr/>
          <p:nvPr/>
        </p:nvSpPr>
        <p:spPr>
          <a:xfrm rot="19666921">
            <a:off x="6240285" y="3914639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Notched Right Arrow 209">
            <a:extLst>
              <a:ext uri="{FF2B5EF4-FFF2-40B4-BE49-F238E27FC236}">
                <a16:creationId xmlns:a16="http://schemas.microsoft.com/office/drawing/2014/main" id="{588B5072-1FC9-4B02-BE34-22329C9C77AC}"/>
              </a:ext>
            </a:extLst>
          </p:cNvPr>
          <p:cNvSpPr/>
          <p:nvPr/>
        </p:nvSpPr>
        <p:spPr>
          <a:xfrm rot="2012222">
            <a:off x="4500004" y="3904140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Notched Right Arrow 164">
            <a:extLst>
              <a:ext uri="{FF2B5EF4-FFF2-40B4-BE49-F238E27FC236}">
                <a16:creationId xmlns:a16="http://schemas.microsoft.com/office/drawing/2014/main" id="{590947F1-8375-4BA7-AE9D-DC223B82D844}"/>
              </a:ext>
            </a:extLst>
          </p:cNvPr>
          <p:cNvSpPr/>
          <p:nvPr/>
        </p:nvSpPr>
        <p:spPr>
          <a:xfrm rot="5400000">
            <a:off x="1354014" y="3565258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Notched Right Arrow 217">
            <a:extLst>
              <a:ext uri="{FF2B5EF4-FFF2-40B4-BE49-F238E27FC236}">
                <a16:creationId xmlns:a16="http://schemas.microsoft.com/office/drawing/2014/main" id="{3FEEFAFF-6FD2-4FD0-87FC-B138F0BB651E}"/>
              </a:ext>
            </a:extLst>
          </p:cNvPr>
          <p:cNvSpPr/>
          <p:nvPr/>
        </p:nvSpPr>
        <p:spPr>
          <a:xfrm rot="19549409">
            <a:off x="4184125" y="2804375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Notched Right Arrow 217">
            <a:extLst>
              <a:ext uri="{FF2B5EF4-FFF2-40B4-BE49-F238E27FC236}">
                <a16:creationId xmlns:a16="http://schemas.microsoft.com/office/drawing/2014/main" id="{61A462AF-9E2D-4ABF-B901-12A556CC727C}"/>
              </a:ext>
            </a:extLst>
          </p:cNvPr>
          <p:cNvSpPr/>
          <p:nvPr/>
        </p:nvSpPr>
        <p:spPr>
          <a:xfrm rot="19549409">
            <a:off x="2409167" y="3914917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endParaRPr lang="en-US" sz="1865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9045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VPNv4 SR ECMP + Link Failure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727203"/>
            <a:ext cx="55123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@Node5</a:t>
            </a:r>
          </a:p>
          <a:p>
            <a:r>
              <a:rPr lang="en-US" dirty="0"/>
              <a:t>Trace </a:t>
            </a:r>
            <a:r>
              <a:rPr lang="en-US" dirty="0" err="1"/>
              <a:t>vrf</a:t>
            </a:r>
            <a:r>
              <a:rPr lang="en-US" dirty="0"/>
              <a:t> red 4.4.4.4 source 5.5.5.5</a:t>
            </a:r>
          </a:p>
          <a:p>
            <a:r>
              <a:rPr lang="en-US" dirty="0"/>
              <a:t>Trace </a:t>
            </a:r>
            <a:r>
              <a:rPr lang="en-US" dirty="0" err="1"/>
              <a:t>vrf</a:t>
            </a:r>
            <a:r>
              <a:rPr lang="en-US" dirty="0"/>
              <a:t> red 4.4.4.4 source 50.50.50.50</a:t>
            </a:r>
          </a:p>
          <a:p>
            <a:endParaRPr lang="en-US" dirty="0"/>
          </a:p>
          <a:p>
            <a:r>
              <a:rPr lang="en-US" dirty="0"/>
              <a:t>Trace before link failure</a:t>
            </a:r>
          </a:p>
          <a:p>
            <a:r>
              <a:rPr lang="en-US" dirty="0"/>
              <a:t>Trace after link failure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5283200" y="1642539"/>
            <a:ext cx="61060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@Node8</a:t>
            </a:r>
          </a:p>
          <a:p>
            <a:r>
              <a:rPr lang="en-US" dirty="0"/>
              <a:t>Monitor interface g0/0/0/0 g0/0/0/1 g0/0/0/2 g0/0/0/3</a:t>
            </a:r>
          </a:p>
          <a:p>
            <a:r>
              <a:rPr lang="en-US" dirty="0"/>
              <a:t>Add 2 telnet Node5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Python node-5-shut-int-2</a:t>
            </a:r>
          </a:p>
          <a:p>
            <a:r>
              <a:rPr lang="en-US" dirty="0">
                <a:highlight>
                  <a:srgbClr val="FFFF00"/>
                </a:highlight>
              </a:rPr>
              <a:t>Python node-5-no-shut-int-2</a:t>
            </a:r>
          </a:p>
          <a:p>
            <a:endParaRPr lang="en-US" dirty="0"/>
          </a:p>
          <a:p>
            <a:r>
              <a:rPr lang="en-US" dirty="0"/>
              <a:t>Ping </a:t>
            </a:r>
            <a:r>
              <a:rPr lang="en-US" dirty="0" err="1"/>
              <a:t>vrf</a:t>
            </a:r>
            <a:r>
              <a:rPr lang="en-US" dirty="0"/>
              <a:t> red 4.4.4.4 source 5.5.5.5 repeat 100000</a:t>
            </a:r>
          </a:p>
          <a:p>
            <a:r>
              <a:rPr lang="en-US" dirty="0"/>
              <a:t>Ping </a:t>
            </a:r>
            <a:r>
              <a:rPr lang="en-US" dirty="0" err="1"/>
              <a:t>vrf</a:t>
            </a:r>
            <a:r>
              <a:rPr lang="en-US" dirty="0"/>
              <a:t> red 4.4.4.4 source 50.50.50.50 repeat 100000</a:t>
            </a:r>
            <a:r>
              <a:rPr lang="en-US" dirty="0">
                <a:latin typeface="+mn-lt"/>
              </a:rPr>
              <a:t> </a:t>
            </a:r>
          </a:p>
          <a:p>
            <a:endParaRPr lang="en-US" dirty="0"/>
          </a:p>
          <a:p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E307FE-4CC9-47A1-BD09-0F52CF44327F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9612DCE-1B4B-4B00-9458-640F9E540A4F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6A7A599-C932-448F-8FE5-BCAD3FBE3CF6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32485AD-46DB-49E0-98B4-39BB946DD089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4C750B-B1E1-47D9-8DE8-18FE2D2CC5ED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62073A-60F3-4A0B-8A3F-1C4EC8DCE6A8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AE72E7-0B6C-4C07-95AC-EE6B598996AA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6090F-A0FD-4FFB-9CB0-A7442CA878C7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5D70D9-5D83-4424-9B86-7012CD4D0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2026EF-7369-4112-9E47-25B7F58D0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31EA53-E97A-4519-A311-0A67481FE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D18E6C-E2B8-47FD-B62E-C6A9C2230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44ED08-23D2-42CA-9258-6E07E15D29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DA0A152-3D2D-4F69-AB78-CB6F311D5CE8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4EBF2C-0BE2-4527-B03C-AAEEA9101218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6EB6C6B-11FB-4354-90F9-393FFADB3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71790B4-4562-497D-9219-6A4BD486E065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741B8D8-7EF9-4DC4-BB11-FC11E1913140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FAA430-9AD1-4798-BCB1-1B26969C3064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6BCCF6E-5143-4B3B-86CB-DD740C5FA618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B20EFE-B95C-4EA2-ACA4-6317E70A4728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455878F-A226-4CA0-BD31-BA274079E2A9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C9DCF9-2045-4F4A-AA40-89B74DE6D38F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9D05022-3CCE-4586-95D7-77260CF16EF3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887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5961-09CC-4069-A073-494E2528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2247D-9CC7-479B-B25A-D76048F3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86"/>
            <a:ext cx="12192000" cy="65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4720968"/>
            <a:ext cx="11120203" cy="1200677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0. Understanding SR Lab Topology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Segment Routing (simplicity)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Prefix SID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Adjacency SID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TI-LFA (auto FRR – protection)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SR ECMP (auto load balance)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9017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8. SR Policy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VPNv4 Automated Steering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(dynamic </a:t>
            </a:r>
            <a:r>
              <a:rPr lang="en-US" sz="3733" kern="0" dirty="0" err="1">
                <a:latin typeface="CiscoSansTT Thin" charset="0"/>
                <a:cs typeface="CiscoSansTT Thin" charset="0"/>
              </a:rPr>
              <a:t>te</a:t>
            </a:r>
            <a:r>
              <a:rPr lang="en-US" sz="3733" kern="0" dirty="0">
                <a:latin typeface="CiscoSansTT Thin" charset="0"/>
                <a:cs typeface="CiscoSansTT Thin" charset="0"/>
              </a:rPr>
              <a:t> metric, link failure, delay increase)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2820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4934023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479422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479422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4934023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2770926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35" idx="4"/>
            <a:endCxn id="40" idx="0"/>
          </p:cNvCxnSpPr>
          <p:nvPr/>
        </p:nvCxnSpPr>
        <p:spPr>
          <a:xfrm>
            <a:off x="9929215" y="2606817"/>
            <a:ext cx="0" cy="22907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" idx="4"/>
            <a:endCxn id="10" idx="0"/>
          </p:cNvCxnSpPr>
          <p:nvPr/>
        </p:nvCxnSpPr>
        <p:spPr>
          <a:xfrm flipH="1">
            <a:off x="2253897" y="2606819"/>
            <a:ext cx="1" cy="22907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2582829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2582826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2582825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2582826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3782443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3782443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3724524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3724524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187920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endParaRPr lang="en-US" sz="1066" b="1" dirty="0">
                <a:solidFill>
                  <a:srgbClr val="676767"/>
                </a:solidFill>
                <a:latin typeface="Arial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443003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4642522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4642518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187918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4642518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387534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387534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6994" y="2187918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2279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266227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28704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263657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24339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2259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263965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286322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1889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21209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00614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0035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46593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4659557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22749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2146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0087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0061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49107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49081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45869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458434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34022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51496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48824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287299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26391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24596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487985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455863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698852" y="2198348"/>
            <a:ext cx="68480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497171" y="2201347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10.1.5.1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2875201" y="2197462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10.1.5.5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965371" y="2060126"/>
            <a:ext cx="601447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solidFill>
                  <a:srgbClr val="000000"/>
                </a:solidFill>
                <a:latin typeface="Arial"/>
              </a:rPr>
              <a:t>1.1.1.5</a:t>
            </a:r>
          </a:p>
        </p:txBody>
      </p:sp>
      <p:sp>
        <p:nvSpPr>
          <p:cNvPr id="139" name="Rounded Rectangle 162">
            <a:extLst>
              <a:ext uri="{FF2B5EF4-FFF2-40B4-BE49-F238E27FC236}">
                <a16:creationId xmlns:a16="http://schemas.microsoft.com/office/drawing/2014/main" id="{4DD98157-A3A5-4003-9DAF-FDB234E2F4F4}"/>
              </a:ext>
            </a:extLst>
          </p:cNvPr>
          <p:cNvSpPr/>
          <p:nvPr/>
        </p:nvSpPr>
        <p:spPr>
          <a:xfrm>
            <a:off x="10093985" y="4412885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3FCBEBE5-B76F-4BA4-92B8-634BCA73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2800" dirty="0"/>
              <a:t>VPNv4 SR Policy Automated Steering</a:t>
            </a:r>
            <a:br>
              <a:rPr lang="en-US" sz="2800" dirty="0"/>
            </a:br>
            <a:r>
              <a:rPr lang="en-US" sz="2800" dirty="0"/>
              <a:t>color + end-point</a:t>
            </a:r>
          </a:p>
        </p:txBody>
      </p:sp>
      <p:sp>
        <p:nvSpPr>
          <p:cNvPr id="96" name="Rounded Rectangle 162">
            <a:extLst>
              <a:ext uri="{FF2B5EF4-FFF2-40B4-BE49-F238E27FC236}">
                <a16:creationId xmlns:a16="http://schemas.microsoft.com/office/drawing/2014/main" id="{DF2A196D-3823-46F1-A011-30A8CB0A8862}"/>
              </a:ext>
            </a:extLst>
          </p:cNvPr>
          <p:cNvSpPr/>
          <p:nvPr/>
        </p:nvSpPr>
        <p:spPr>
          <a:xfrm>
            <a:off x="629184" y="1920919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C4   : 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  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C44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CF1524E-848A-41F8-B16F-59D6BFE50FA0}"/>
              </a:ext>
            </a:extLst>
          </p:cNvPr>
          <p:cNvGrpSpPr/>
          <p:nvPr/>
        </p:nvGrpSpPr>
        <p:grpSpPr>
          <a:xfrm>
            <a:off x="5750549" y="1227142"/>
            <a:ext cx="458779" cy="730313"/>
            <a:chOff x="3515524" y="1960676"/>
            <a:chExt cx="625611" cy="68726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F416E05-79CA-4816-88A1-1DC047532E85}"/>
                </a:ext>
              </a:extLst>
            </p:cNvPr>
            <p:cNvSpPr txBox="1"/>
            <p:nvPr/>
          </p:nvSpPr>
          <p:spPr>
            <a:xfrm>
              <a:off x="3515524" y="2406698"/>
              <a:ext cx="625611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r>
                <a:rPr lang="en-US" sz="1066" b="1" dirty="0">
                  <a:solidFill>
                    <a:srgbClr val="676767"/>
                  </a:solidFill>
                  <a:latin typeface="Arial"/>
                </a:rPr>
                <a:t>RR1</a:t>
              </a:r>
            </a:p>
          </p:txBody>
        </p:sp>
        <p:pic>
          <p:nvPicPr>
            <p:cNvPr id="100" name="Picture 29" descr="C:\Users\ecoffey\AppData\Local\Temp\Rar$DRa0.411\Source\Png 64,24,16\Unknown\Cisco-CSR-Router_64_unknown.png">
              <a:extLst>
                <a:ext uri="{FF2B5EF4-FFF2-40B4-BE49-F238E27FC236}">
                  <a16:creationId xmlns:a16="http://schemas.microsoft.com/office/drawing/2014/main" id="{CD309702-EAF2-4BC0-AF5F-44B4FB101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Rounded Rectangle 228">
            <a:extLst>
              <a:ext uri="{FF2B5EF4-FFF2-40B4-BE49-F238E27FC236}">
                <a16:creationId xmlns:a16="http://schemas.microsoft.com/office/drawing/2014/main" id="{A0CD4AA4-F46D-4900-9D39-18843EFAB043}"/>
              </a:ext>
            </a:extLst>
          </p:cNvPr>
          <p:cNvSpPr/>
          <p:nvPr/>
        </p:nvSpPr>
        <p:spPr>
          <a:xfrm>
            <a:off x="5729029" y="1537981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066" dirty="0">
                <a:solidFill>
                  <a:srgbClr val="FFFFFF"/>
                </a:solidFill>
                <a:latin typeface="Arial"/>
              </a:rPr>
              <a:t>251</a:t>
            </a:r>
          </a:p>
        </p:txBody>
      </p:sp>
      <p:sp>
        <p:nvSpPr>
          <p:cNvPr id="102" name="Rounded Rectangle 162">
            <a:extLst>
              <a:ext uri="{FF2B5EF4-FFF2-40B4-BE49-F238E27FC236}">
                <a16:creationId xmlns:a16="http://schemas.microsoft.com/office/drawing/2014/main" id="{63BE5782-AAA2-4DD5-A57B-EC9959EEBBF4}"/>
              </a:ext>
            </a:extLst>
          </p:cNvPr>
          <p:cNvSpPr/>
          <p:nvPr/>
        </p:nvSpPr>
        <p:spPr>
          <a:xfrm>
            <a:off x="6268867" y="1305784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6D49D6-F47E-4248-9246-865A04BA9DBF}"/>
              </a:ext>
            </a:extLst>
          </p:cNvPr>
          <p:cNvCxnSpPr>
            <a:cxnSpLocks/>
          </p:cNvCxnSpPr>
          <p:nvPr/>
        </p:nvCxnSpPr>
        <p:spPr>
          <a:xfrm flipH="1" flipV="1">
            <a:off x="6268867" y="1884842"/>
            <a:ext cx="3460799" cy="2769033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E39844A-B0B6-497C-9912-62ADE4950442}"/>
              </a:ext>
            </a:extLst>
          </p:cNvPr>
          <p:cNvCxnSpPr>
            <a:cxnSpLocks/>
          </p:cNvCxnSpPr>
          <p:nvPr/>
        </p:nvCxnSpPr>
        <p:spPr>
          <a:xfrm flipH="1">
            <a:off x="2475837" y="1744805"/>
            <a:ext cx="3129983" cy="522804"/>
          </a:xfrm>
          <a:prstGeom prst="line">
            <a:avLst/>
          </a:prstGeom>
          <a:ln w="76200">
            <a:solidFill>
              <a:schemeClr val="tx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848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4934023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479422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479422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4934023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2770926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35" idx="4"/>
            <a:endCxn id="40" idx="0"/>
          </p:cNvCxnSpPr>
          <p:nvPr/>
        </p:nvCxnSpPr>
        <p:spPr>
          <a:xfrm>
            <a:off x="9929215" y="2606817"/>
            <a:ext cx="0" cy="22907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" idx="4"/>
            <a:endCxn id="10" idx="0"/>
          </p:cNvCxnSpPr>
          <p:nvPr/>
        </p:nvCxnSpPr>
        <p:spPr>
          <a:xfrm flipH="1">
            <a:off x="2253897" y="2606819"/>
            <a:ext cx="1" cy="22907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2582829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2582826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2582825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2582826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3782443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3782443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3724524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3724524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187920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endParaRPr lang="en-US" sz="1066" b="1" dirty="0">
                <a:solidFill>
                  <a:srgbClr val="676767"/>
                </a:solidFill>
                <a:latin typeface="Arial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443003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4642522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4642518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187918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4642518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387534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387534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6994" y="2187918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2279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266227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28704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263657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24339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2259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263965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286322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1889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21209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00614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0035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46593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4659557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22749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2146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0087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0061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49107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49081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45869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458434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34022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51496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48824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287299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26391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24596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487985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455863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698852" y="2198348"/>
            <a:ext cx="68480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497171" y="2201347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10.1.5.1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2875201" y="2197462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10.1.5.5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965371" y="2060126"/>
            <a:ext cx="601447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solidFill>
                  <a:srgbClr val="000000"/>
                </a:solidFill>
                <a:latin typeface="Arial"/>
              </a:rPr>
              <a:t>1.1.1.5</a:t>
            </a:r>
          </a:p>
        </p:txBody>
      </p:sp>
      <p:sp>
        <p:nvSpPr>
          <p:cNvPr id="139" name="Rounded Rectangle 162">
            <a:extLst>
              <a:ext uri="{FF2B5EF4-FFF2-40B4-BE49-F238E27FC236}">
                <a16:creationId xmlns:a16="http://schemas.microsoft.com/office/drawing/2014/main" id="{4DD98157-A3A5-4003-9DAF-FDB234E2F4F4}"/>
              </a:ext>
            </a:extLst>
          </p:cNvPr>
          <p:cNvSpPr/>
          <p:nvPr/>
        </p:nvSpPr>
        <p:spPr>
          <a:xfrm>
            <a:off x="10093985" y="4412885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3FCBEBE5-B76F-4BA4-92B8-634BCA73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2800" dirty="0"/>
              <a:t>VPNv4 SR Policy Automated Steering</a:t>
            </a:r>
            <a:br>
              <a:rPr lang="en-US" sz="2800" dirty="0"/>
            </a:br>
            <a:r>
              <a:rPr lang="en-US" sz="2800" dirty="0"/>
              <a:t>dynamic </a:t>
            </a:r>
            <a:r>
              <a:rPr lang="en-US" sz="2800" dirty="0" err="1"/>
              <a:t>te</a:t>
            </a:r>
            <a:r>
              <a:rPr lang="en-US" sz="2800" dirty="0"/>
              <a:t> metric</a:t>
            </a:r>
          </a:p>
        </p:txBody>
      </p:sp>
      <p:sp>
        <p:nvSpPr>
          <p:cNvPr id="96" name="Rounded Rectangle 162">
            <a:extLst>
              <a:ext uri="{FF2B5EF4-FFF2-40B4-BE49-F238E27FC236}">
                <a16:creationId xmlns:a16="http://schemas.microsoft.com/office/drawing/2014/main" id="{DF2A196D-3823-46F1-A011-30A8CB0A8862}"/>
              </a:ext>
            </a:extLst>
          </p:cNvPr>
          <p:cNvSpPr/>
          <p:nvPr/>
        </p:nvSpPr>
        <p:spPr>
          <a:xfrm>
            <a:off x="629184" y="1920919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C4   : 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  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C44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10" name="Rounded Rectangular Callout 172">
            <a:extLst>
              <a:ext uri="{FF2B5EF4-FFF2-40B4-BE49-F238E27FC236}">
                <a16:creationId xmlns:a16="http://schemas.microsoft.com/office/drawing/2014/main" id="{CCE5F3AD-3822-4FAE-84A2-262EA1F05760}"/>
              </a:ext>
            </a:extLst>
          </p:cNvPr>
          <p:cNvSpPr/>
          <p:nvPr/>
        </p:nvSpPr>
        <p:spPr>
          <a:xfrm>
            <a:off x="2266094" y="1265601"/>
            <a:ext cx="2231077" cy="668000"/>
          </a:xfrm>
          <a:prstGeom prst="wedgeRoundRectCallout">
            <a:avLst>
              <a:gd name="adj1" fmla="val -49891"/>
              <a:gd name="adj2" fmla="val 105655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Dynamic Metric 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5B7318B-3DBC-4DBC-B35C-5360128648DD}"/>
              </a:ext>
            </a:extLst>
          </p:cNvPr>
          <p:cNvCxnSpPr>
            <a:cxnSpLocks/>
          </p:cNvCxnSpPr>
          <p:nvPr/>
        </p:nvCxnSpPr>
        <p:spPr>
          <a:xfrm flipH="1">
            <a:off x="2596857" y="2138229"/>
            <a:ext cx="7176224" cy="33237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77C536A-5284-4420-81A0-7728801883CA}"/>
              </a:ext>
            </a:extLst>
          </p:cNvPr>
          <p:cNvCxnSpPr>
            <a:cxnSpLocks/>
          </p:cNvCxnSpPr>
          <p:nvPr/>
        </p:nvCxnSpPr>
        <p:spPr>
          <a:xfrm>
            <a:off x="9706232" y="2138227"/>
            <a:ext cx="20198" cy="2548308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913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4934023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479422"/>
            <a:ext cx="3350313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479422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4934023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2770926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35" idx="4"/>
            <a:endCxn id="40" idx="0"/>
          </p:cNvCxnSpPr>
          <p:nvPr/>
        </p:nvCxnSpPr>
        <p:spPr>
          <a:xfrm>
            <a:off x="9929215" y="2606817"/>
            <a:ext cx="0" cy="22907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" idx="4"/>
            <a:endCxn id="10" idx="0"/>
          </p:cNvCxnSpPr>
          <p:nvPr/>
        </p:nvCxnSpPr>
        <p:spPr>
          <a:xfrm flipH="1">
            <a:off x="2253897" y="2606819"/>
            <a:ext cx="1" cy="22907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2582829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2582826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2582825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2582826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3782443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3782443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3724524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3724524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187920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endParaRPr lang="en-US" sz="1066" b="1" dirty="0">
                <a:solidFill>
                  <a:srgbClr val="676767"/>
                </a:solidFill>
                <a:latin typeface="Arial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443003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4642522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4642518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187918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4642518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387534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387534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6994" y="2187918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2279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266227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28704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263657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24339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2259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263965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286322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1889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21209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00614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0035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46593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4659557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22749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2146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0087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0061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49107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49081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45869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458434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34022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51496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48824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287299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26391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24596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487985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455863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698852" y="2198348"/>
            <a:ext cx="68480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497171" y="2201347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10.1.5.1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2875201" y="2197462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10.1.5.5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965371" y="2060126"/>
            <a:ext cx="601447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solidFill>
                  <a:srgbClr val="000000"/>
                </a:solidFill>
                <a:latin typeface="Arial"/>
              </a:rPr>
              <a:t>1.1.1.5</a:t>
            </a:r>
          </a:p>
        </p:txBody>
      </p:sp>
      <p:sp>
        <p:nvSpPr>
          <p:cNvPr id="139" name="Rounded Rectangle 162">
            <a:extLst>
              <a:ext uri="{FF2B5EF4-FFF2-40B4-BE49-F238E27FC236}">
                <a16:creationId xmlns:a16="http://schemas.microsoft.com/office/drawing/2014/main" id="{4DD98157-A3A5-4003-9DAF-FDB234E2F4F4}"/>
              </a:ext>
            </a:extLst>
          </p:cNvPr>
          <p:cNvSpPr/>
          <p:nvPr/>
        </p:nvSpPr>
        <p:spPr>
          <a:xfrm>
            <a:off x="10093985" y="4412885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3FCBEBE5-B76F-4BA4-92B8-634BCA73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2800" dirty="0"/>
              <a:t>VPNv4 SR Policy Automated Steering</a:t>
            </a:r>
            <a:br>
              <a:rPr lang="en-US" sz="2800" dirty="0"/>
            </a:br>
            <a:r>
              <a:rPr lang="en-US" sz="2800" dirty="0"/>
              <a:t>link failure</a:t>
            </a:r>
          </a:p>
        </p:txBody>
      </p:sp>
      <p:sp>
        <p:nvSpPr>
          <p:cNvPr id="96" name="Rounded Rectangle 162">
            <a:extLst>
              <a:ext uri="{FF2B5EF4-FFF2-40B4-BE49-F238E27FC236}">
                <a16:creationId xmlns:a16="http://schemas.microsoft.com/office/drawing/2014/main" id="{DF2A196D-3823-46F1-A011-30A8CB0A8862}"/>
              </a:ext>
            </a:extLst>
          </p:cNvPr>
          <p:cNvSpPr/>
          <p:nvPr/>
        </p:nvSpPr>
        <p:spPr>
          <a:xfrm>
            <a:off x="629184" y="1920919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C4   : 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  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C44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10" name="Rounded Rectangular Callout 172">
            <a:extLst>
              <a:ext uri="{FF2B5EF4-FFF2-40B4-BE49-F238E27FC236}">
                <a16:creationId xmlns:a16="http://schemas.microsoft.com/office/drawing/2014/main" id="{CCE5F3AD-3822-4FAE-84A2-262EA1F05760}"/>
              </a:ext>
            </a:extLst>
          </p:cNvPr>
          <p:cNvSpPr/>
          <p:nvPr/>
        </p:nvSpPr>
        <p:spPr>
          <a:xfrm>
            <a:off x="2448596" y="1298470"/>
            <a:ext cx="2302495" cy="668000"/>
          </a:xfrm>
          <a:prstGeom prst="wedgeRoundRectCallout">
            <a:avLst>
              <a:gd name="adj1" fmla="val -52772"/>
              <a:gd name="adj2" fmla="val 115204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Dynamic Metric 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5B7318B-3DBC-4DBC-B35C-5360128648DD}"/>
              </a:ext>
            </a:extLst>
          </p:cNvPr>
          <p:cNvCxnSpPr>
            <a:cxnSpLocks/>
          </p:cNvCxnSpPr>
          <p:nvPr/>
        </p:nvCxnSpPr>
        <p:spPr>
          <a:xfrm flipH="1" flipV="1">
            <a:off x="2414343" y="2831638"/>
            <a:ext cx="5557" cy="1810880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77C536A-5284-4420-81A0-7728801883CA}"/>
              </a:ext>
            </a:extLst>
          </p:cNvPr>
          <p:cNvCxnSpPr>
            <a:cxnSpLocks/>
          </p:cNvCxnSpPr>
          <p:nvPr/>
        </p:nvCxnSpPr>
        <p:spPr>
          <a:xfrm>
            <a:off x="2363861" y="4686535"/>
            <a:ext cx="7362569" cy="0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Multiply 165">
            <a:extLst>
              <a:ext uri="{FF2B5EF4-FFF2-40B4-BE49-F238E27FC236}">
                <a16:creationId xmlns:a16="http://schemas.microsoft.com/office/drawing/2014/main" id="{481C2C8D-AE43-46D1-8DE2-BA91A7772EE2}"/>
              </a:ext>
            </a:extLst>
          </p:cNvPr>
          <p:cNvSpPr/>
          <p:nvPr/>
        </p:nvSpPr>
        <p:spPr>
          <a:xfrm>
            <a:off x="2965153" y="2187918"/>
            <a:ext cx="663684" cy="590747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235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4934023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479422"/>
            <a:ext cx="3350313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479422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4934023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2770926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35" idx="4"/>
            <a:endCxn id="40" idx="0"/>
          </p:cNvCxnSpPr>
          <p:nvPr/>
        </p:nvCxnSpPr>
        <p:spPr>
          <a:xfrm>
            <a:off x="9929215" y="2606817"/>
            <a:ext cx="0" cy="22907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" idx="4"/>
            <a:endCxn id="10" idx="0"/>
          </p:cNvCxnSpPr>
          <p:nvPr/>
        </p:nvCxnSpPr>
        <p:spPr>
          <a:xfrm flipH="1">
            <a:off x="2253897" y="2606819"/>
            <a:ext cx="1" cy="2290785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2582829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2582826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2582825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2582826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3782443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3782443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3724524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3724524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187920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endParaRPr lang="en-US" sz="1066" b="1" dirty="0">
                <a:solidFill>
                  <a:srgbClr val="676767"/>
                </a:solidFill>
                <a:latin typeface="Arial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443003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4642522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4642518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187918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4642518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387534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387534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6994" y="2187918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2279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266227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28704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263657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24339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2259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263965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286322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1889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21209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00614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0035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46593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4659557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22749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2146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0087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0061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49107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49081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45869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458434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34022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51496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48824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287299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26391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24596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487985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455863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698852" y="2198348"/>
            <a:ext cx="68480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497171" y="2201347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10.1.5.1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2875201" y="2197462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10.1.5.5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965371" y="2060126"/>
            <a:ext cx="601447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solidFill>
                  <a:srgbClr val="000000"/>
                </a:solidFill>
                <a:latin typeface="Arial"/>
              </a:rPr>
              <a:t>1.1.1.5</a:t>
            </a:r>
          </a:p>
        </p:txBody>
      </p:sp>
      <p:sp>
        <p:nvSpPr>
          <p:cNvPr id="139" name="Rounded Rectangle 162">
            <a:extLst>
              <a:ext uri="{FF2B5EF4-FFF2-40B4-BE49-F238E27FC236}">
                <a16:creationId xmlns:a16="http://schemas.microsoft.com/office/drawing/2014/main" id="{4DD98157-A3A5-4003-9DAF-FDB234E2F4F4}"/>
              </a:ext>
            </a:extLst>
          </p:cNvPr>
          <p:cNvSpPr/>
          <p:nvPr/>
        </p:nvSpPr>
        <p:spPr>
          <a:xfrm>
            <a:off x="10093985" y="4412885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3FCBEBE5-B76F-4BA4-92B8-634BCA73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2800" dirty="0"/>
              <a:t>VPNv4 SR Policy Automated Steering</a:t>
            </a:r>
            <a:br>
              <a:rPr lang="en-US" sz="2800" dirty="0"/>
            </a:br>
            <a:r>
              <a:rPr lang="en-US" sz="2800" dirty="0"/>
              <a:t>delay increase</a:t>
            </a:r>
          </a:p>
        </p:txBody>
      </p:sp>
      <p:sp>
        <p:nvSpPr>
          <p:cNvPr id="96" name="Rounded Rectangle 162">
            <a:extLst>
              <a:ext uri="{FF2B5EF4-FFF2-40B4-BE49-F238E27FC236}">
                <a16:creationId xmlns:a16="http://schemas.microsoft.com/office/drawing/2014/main" id="{DF2A196D-3823-46F1-A011-30A8CB0A8862}"/>
              </a:ext>
            </a:extLst>
          </p:cNvPr>
          <p:cNvSpPr/>
          <p:nvPr/>
        </p:nvSpPr>
        <p:spPr>
          <a:xfrm>
            <a:off x="629184" y="1920919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C4   : 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  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C44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10" name="Rounded Rectangular Callout 172">
            <a:extLst>
              <a:ext uri="{FF2B5EF4-FFF2-40B4-BE49-F238E27FC236}">
                <a16:creationId xmlns:a16="http://schemas.microsoft.com/office/drawing/2014/main" id="{CCE5F3AD-3822-4FAE-84A2-262EA1F05760}"/>
              </a:ext>
            </a:extLst>
          </p:cNvPr>
          <p:cNvSpPr/>
          <p:nvPr/>
        </p:nvSpPr>
        <p:spPr>
          <a:xfrm>
            <a:off x="2343484" y="1340628"/>
            <a:ext cx="2407607" cy="668000"/>
          </a:xfrm>
          <a:prstGeom prst="wedgeRoundRectCallout">
            <a:avLst>
              <a:gd name="adj1" fmla="val -47009"/>
              <a:gd name="adj2" fmla="val 101410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Dynamic Metric 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D1BFAAB-EE5D-4899-8512-1038F2BF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900" y="3421554"/>
            <a:ext cx="745829" cy="626419"/>
          </a:xfrm>
          <a:prstGeom prst="rect">
            <a:avLst/>
          </a:prstGeom>
        </p:spPr>
      </p:pic>
      <p:sp>
        <p:nvSpPr>
          <p:cNvPr id="99" name="Multiply 165">
            <a:extLst>
              <a:ext uri="{FF2B5EF4-FFF2-40B4-BE49-F238E27FC236}">
                <a16:creationId xmlns:a16="http://schemas.microsoft.com/office/drawing/2014/main" id="{3E5AC74F-0FF7-4CBE-B1A9-D4E1FA618D2B}"/>
              </a:ext>
            </a:extLst>
          </p:cNvPr>
          <p:cNvSpPr/>
          <p:nvPr/>
        </p:nvSpPr>
        <p:spPr>
          <a:xfrm>
            <a:off x="2965153" y="2187918"/>
            <a:ext cx="663684" cy="590747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B2CF65-27C7-401B-95BB-50F6B06AFF94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2712486" y="2606817"/>
            <a:ext cx="3295675" cy="2035701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12B37D1-FAAE-4E8A-BE41-2576D6B5EF5C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6008161" y="4642518"/>
            <a:ext cx="3718269" cy="44017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156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VPNv4 SR Policy</a:t>
            </a:r>
            <a:br>
              <a:rPr lang="en-US" dirty="0"/>
            </a:br>
            <a:r>
              <a:rPr lang="en-US" dirty="0"/>
              <a:t>Automated Steering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srte-to-node-4  </a:t>
            </a:r>
            <a:r>
              <a:rPr lang="pt-BR" dirty="0">
                <a:solidFill>
                  <a:srgbClr val="282828"/>
                </a:solidFill>
              </a:rPr>
              <a:t>--&gt; dynamic te color:4</a:t>
            </a:r>
          </a:p>
          <a:p>
            <a:pPr lvl="0"/>
            <a:endParaRPr lang="pt-BR" dirty="0">
              <a:solidFill>
                <a:srgbClr val="282828"/>
              </a:solidFill>
            </a:endParaRPr>
          </a:p>
          <a:p>
            <a:pPr lvl="0"/>
            <a:r>
              <a:rPr lang="pt-BR" dirty="0">
                <a:solidFill>
                  <a:srgbClr val="282828"/>
                </a:solidFill>
              </a:rPr>
              <a:t>@Node5</a:t>
            </a:r>
          </a:p>
          <a:p>
            <a:pPr lvl="0"/>
            <a:r>
              <a:rPr lang="pt-BR" dirty="0">
                <a:solidFill>
                  <a:srgbClr val="282828"/>
                </a:solidFill>
              </a:rPr>
              <a:t>traceroute vrf red 4.4.4.4 source 5.5.5.5 – via te</a:t>
            </a:r>
          </a:p>
          <a:p>
            <a:pPr lvl="0"/>
            <a:r>
              <a:rPr lang="pt-BR" dirty="0">
                <a:solidFill>
                  <a:srgbClr val="282828"/>
                </a:solidFill>
              </a:rPr>
              <a:t>traceroute vrf red 40.40.40.40 source 5.5.5.5 - via te</a:t>
            </a:r>
          </a:p>
          <a:p>
            <a:pPr lvl="0"/>
            <a:r>
              <a:rPr lang="pt-BR" dirty="0">
                <a:solidFill>
                  <a:srgbClr val="282828"/>
                </a:solidFill>
              </a:rPr>
              <a:t>traceroute vrf red 44.44.44.44 source 5.5.5.5 -  via igp</a:t>
            </a:r>
          </a:p>
          <a:p>
            <a:pPr lvl="0"/>
            <a:endParaRPr lang="pt-BR" dirty="0">
              <a:solidFill>
                <a:srgbClr val="282828"/>
              </a:solidFill>
            </a:endParaRP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shut-int-0      </a:t>
            </a:r>
            <a:r>
              <a:rPr lang="pt-BR" dirty="0">
                <a:solidFill>
                  <a:srgbClr val="282828"/>
                </a:solidFill>
              </a:rPr>
              <a:t>--&gt; link failure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delay-30-int-01 </a:t>
            </a:r>
            <a:r>
              <a:rPr lang="pt-BR" dirty="0">
                <a:solidFill>
                  <a:srgbClr val="282828"/>
                </a:solidFill>
              </a:rPr>
              <a:t>--&gt; delay increase/worse</a:t>
            </a:r>
          </a:p>
          <a:p>
            <a:pPr lvl="0"/>
            <a:endParaRPr lang="pt-BR" dirty="0">
              <a:solidFill>
                <a:srgbClr val="282828"/>
              </a:solidFill>
            </a:endParaRP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no-shut-int-0      </a:t>
            </a:r>
            <a:r>
              <a:rPr lang="pt-BR" dirty="0">
                <a:solidFill>
                  <a:srgbClr val="282828"/>
                </a:solidFill>
              </a:rPr>
              <a:t>--&gt; link UP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no-delay-30-int-01 </a:t>
            </a:r>
            <a:r>
              <a:rPr lang="pt-BR" dirty="0">
                <a:solidFill>
                  <a:srgbClr val="282828"/>
                </a:solidFill>
              </a:rPr>
              <a:t>--&gt; delay restore</a:t>
            </a:r>
            <a:endParaRPr lang="pt-B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6726865" y="1811869"/>
            <a:ext cx="53212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segment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traff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ic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route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vrf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Show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bgp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vpnv4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uni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cef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vrf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red 4.4.4.4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Show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cef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44.44.44.44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mpls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forwarding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Ping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vrf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red 4.4.4.4 repeat 100000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0800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9. SR Policy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VPNv4 Automated Steering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(constraint affinity)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08666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4934023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479422"/>
            <a:ext cx="3350313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479422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4934023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2770926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35" idx="4"/>
            <a:endCxn id="40" idx="0"/>
          </p:cNvCxnSpPr>
          <p:nvPr/>
        </p:nvCxnSpPr>
        <p:spPr>
          <a:xfrm>
            <a:off x="9929215" y="2606817"/>
            <a:ext cx="0" cy="22907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" idx="4"/>
            <a:endCxn id="10" idx="0"/>
          </p:cNvCxnSpPr>
          <p:nvPr/>
        </p:nvCxnSpPr>
        <p:spPr>
          <a:xfrm flipH="1">
            <a:off x="2253897" y="2606819"/>
            <a:ext cx="1" cy="22907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2582829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2582826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2582825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2582826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3782443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3782443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3724524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3724524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187920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endParaRPr lang="en-US" sz="1066" b="1" dirty="0">
                <a:solidFill>
                  <a:srgbClr val="676767"/>
                </a:solidFill>
                <a:latin typeface="Arial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443003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4642522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4642518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187918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4642518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387534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387534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6994" y="2187918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2279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266227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28704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263657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24339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2259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263965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286322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1889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21209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00614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0035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46593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4659557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22749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2146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0087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0061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49107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49081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45869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458434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34022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51496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48824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287299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26391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24596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487985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455863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698852" y="2198348"/>
            <a:ext cx="68480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497171" y="2201347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10.1.5.1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2875201" y="2197462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10.1.5.5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965371" y="2060126"/>
            <a:ext cx="601447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solidFill>
                  <a:srgbClr val="000000"/>
                </a:solidFill>
                <a:latin typeface="Arial"/>
              </a:rPr>
              <a:t>1.1.1.5</a:t>
            </a:r>
          </a:p>
        </p:txBody>
      </p:sp>
      <p:sp>
        <p:nvSpPr>
          <p:cNvPr id="139" name="Rounded Rectangle 162">
            <a:extLst>
              <a:ext uri="{FF2B5EF4-FFF2-40B4-BE49-F238E27FC236}">
                <a16:creationId xmlns:a16="http://schemas.microsoft.com/office/drawing/2014/main" id="{4DD98157-A3A5-4003-9DAF-FDB234E2F4F4}"/>
              </a:ext>
            </a:extLst>
          </p:cNvPr>
          <p:cNvSpPr/>
          <p:nvPr/>
        </p:nvSpPr>
        <p:spPr>
          <a:xfrm>
            <a:off x="10093985" y="4412885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3FCBEBE5-B76F-4BA4-92B8-634BCA73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2800" dirty="0"/>
              <a:t>VPNv4 SR Policy Automated Steering</a:t>
            </a:r>
            <a:br>
              <a:rPr lang="en-US" sz="2800" dirty="0"/>
            </a:br>
            <a:r>
              <a:rPr lang="en-US" sz="2800" dirty="0"/>
              <a:t>exclude green</a:t>
            </a:r>
          </a:p>
        </p:txBody>
      </p:sp>
      <p:sp>
        <p:nvSpPr>
          <p:cNvPr id="96" name="Rounded Rectangle 162">
            <a:extLst>
              <a:ext uri="{FF2B5EF4-FFF2-40B4-BE49-F238E27FC236}">
                <a16:creationId xmlns:a16="http://schemas.microsoft.com/office/drawing/2014/main" id="{DF2A196D-3823-46F1-A011-30A8CB0A8862}"/>
              </a:ext>
            </a:extLst>
          </p:cNvPr>
          <p:cNvSpPr/>
          <p:nvPr/>
        </p:nvSpPr>
        <p:spPr>
          <a:xfrm>
            <a:off x="629184" y="1920919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C4   : 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  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C44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10" name="Rounded Rectangular Callout 172">
            <a:extLst>
              <a:ext uri="{FF2B5EF4-FFF2-40B4-BE49-F238E27FC236}">
                <a16:creationId xmlns:a16="http://schemas.microsoft.com/office/drawing/2014/main" id="{CCE5F3AD-3822-4FAE-84A2-262EA1F05760}"/>
              </a:ext>
            </a:extLst>
          </p:cNvPr>
          <p:cNvSpPr/>
          <p:nvPr/>
        </p:nvSpPr>
        <p:spPr>
          <a:xfrm>
            <a:off x="2448596" y="1298470"/>
            <a:ext cx="2302495" cy="668000"/>
          </a:xfrm>
          <a:prstGeom prst="wedgeRoundRectCallout">
            <a:avLst>
              <a:gd name="adj1" fmla="val -52772"/>
              <a:gd name="adj2" fmla="val 115204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Dynamic Metric 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5B7318B-3DBC-4DBC-B35C-5360128648DD}"/>
              </a:ext>
            </a:extLst>
          </p:cNvPr>
          <p:cNvCxnSpPr>
            <a:cxnSpLocks/>
          </p:cNvCxnSpPr>
          <p:nvPr/>
        </p:nvCxnSpPr>
        <p:spPr>
          <a:xfrm flipH="1" flipV="1">
            <a:off x="2414343" y="2831638"/>
            <a:ext cx="5557" cy="1810880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77C536A-5284-4420-81A0-7728801883CA}"/>
              </a:ext>
            </a:extLst>
          </p:cNvPr>
          <p:cNvCxnSpPr>
            <a:cxnSpLocks/>
          </p:cNvCxnSpPr>
          <p:nvPr/>
        </p:nvCxnSpPr>
        <p:spPr>
          <a:xfrm>
            <a:off x="2363861" y="4686535"/>
            <a:ext cx="7362569" cy="0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2B874C74-DF5E-4960-A137-023FEF31E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5114" y="4543315"/>
            <a:ext cx="745829" cy="62641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065ABC8-D69E-4AE4-AE98-8D2998B583D1}"/>
              </a:ext>
            </a:extLst>
          </p:cNvPr>
          <p:cNvSpPr/>
          <p:nvPr/>
        </p:nvSpPr>
        <p:spPr>
          <a:xfrm>
            <a:off x="3589547" y="2568227"/>
            <a:ext cx="1003852" cy="330851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2381132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VPNv4 SR Policy</a:t>
            </a:r>
            <a:br>
              <a:rPr lang="en-US" dirty="0"/>
            </a:br>
            <a:r>
              <a:rPr lang="en-US" dirty="0"/>
              <a:t>Automated Steering - Affinity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exclude-green  </a:t>
            </a:r>
            <a:r>
              <a:rPr lang="pt-BR" dirty="0">
                <a:solidFill>
                  <a:srgbClr val="282828"/>
                </a:solidFill>
              </a:rPr>
              <a:t>--&gt; exclude green g0/0/0/0</a:t>
            </a:r>
          </a:p>
          <a:p>
            <a:pPr lvl="0"/>
            <a:endParaRPr lang="pt-BR" dirty="0">
              <a:solidFill>
                <a:srgbClr val="282828"/>
              </a:solidFill>
            </a:endParaRPr>
          </a:p>
          <a:p>
            <a:pPr lvl="0"/>
            <a:r>
              <a:rPr lang="pt-BR" dirty="0">
                <a:solidFill>
                  <a:srgbClr val="282828"/>
                </a:solidFill>
              </a:rPr>
              <a:t>@Node5</a:t>
            </a:r>
          </a:p>
          <a:p>
            <a:pPr lvl="0"/>
            <a:r>
              <a:rPr lang="pt-BR" dirty="0">
                <a:solidFill>
                  <a:srgbClr val="282828"/>
                </a:solidFill>
              </a:rPr>
              <a:t>traceroute vrf red 4.4.4.4 source 5.5.5.5 – via te</a:t>
            </a:r>
          </a:p>
          <a:p>
            <a:pPr lvl="0"/>
            <a:r>
              <a:rPr lang="pt-BR" dirty="0">
                <a:solidFill>
                  <a:srgbClr val="282828"/>
                </a:solidFill>
              </a:rPr>
              <a:t>traceroute vrf red 40.40.40.40 source 5.5.5.5 - via te</a:t>
            </a:r>
          </a:p>
          <a:p>
            <a:pPr lvl="0"/>
            <a:r>
              <a:rPr lang="pt-BR" dirty="0">
                <a:solidFill>
                  <a:srgbClr val="282828"/>
                </a:solidFill>
              </a:rPr>
              <a:t>traceroute vrf red 44.44.44.44 source 5.5.5.5 -  via igp</a:t>
            </a:r>
          </a:p>
          <a:p>
            <a:pPr lvl="0"/>
            <a:endParaRPr lang="pt-BR" dirty="0">
              <a:solidFill>
                <a:srgbClr val="282828"/>
              </a:solidFill>
            </a:endParaRP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no-exclude-green  </a:t>
            </a:r>
            <a:r>
              <a:rPr lang="pt-BR" dirty="0">
                <a:solidFill>
                  <a:srgbClr val="282828"/>
                </a:solidFill>
              </a:rPr>
              <a:t>--&gt; normal link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6726865" y="1811869"/>
            <a:ext cx="5321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segment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traff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ic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route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vrf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Show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bgp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vpnv4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uni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cef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vrf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red 4.4.4.4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Show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cef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44.44.44.44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mpls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forwarding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7658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10. SR Policy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VPNv4 Automated Steering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(weighted </a:t>
            </a:r>
            <a:r>
              <a:rPr lang="en-US" sz="3733" kern="0" dirty="0" err="1">
                <a:latin typeface="CiscoSansTT Thin" charset="0"/>
                <a:cs typeface="CiscoSansTT Thin" charset="0"/>
              </a:rPr>
              <a:t>ecmp</a:t>
            </a:r>
            <a:r>
              <a:rPr lang="en-US" sz="3733" kern="0" dirty="0">
                <a:latin typeface="CiscoSansTT Thin" charset="0"/>
                <a:cs typeface="CiscoSansTT Thin" charset="0"/>
              </a:rPr>
              <a:t> – unequal load balance)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82531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ExtraLight"/>
                <a:cs typeface="CiscoSansTT Thin" charset="0"/>
              </a:rPr>
              <a:t>Lab Topology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47B828-C8D7-4739-903B-EA6DD55F9907}"/>
              </a:ext>
            </a:extLst>
          </p:cNvPr>
          <p:cNvGrpSpPr/>
          <p:nvPr/>
        </p:nvGrpSpPr>
        <p:grpSpPr>
          <a:xfrm>
            <a:off x="1843809" y="2058833"/>
            <a:ext cx="8324179" cy="3123835"/>
            <a:chOff x="1843809" y="2058833"/>
            <a:chExt cx="8324179" cy="3123835"/>
          </a:xfrm>
        </p:grpSpPr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02EE6A6-2A01-429C-8B55-DA174EB1B5EF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687E55F-7673-4BE4-877B-5E9857F6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FBBACF4-F7C0-4458-8FE1-1FBB0D5CDA2F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F88DC1A-7B12-4FF5-A0F4-23184AAC574D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385A1F5-4BBF-4010-9943-8FCCBCE62655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2130E9E-4279-4205-BF55-7B339E15C566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7A64FD6-2E94-40C4-BCCB-DF5F9EFCD043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CD3A158-77FE-4F45-88E4-04C45A8FF10D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3FFD75D-A082-4DA3-887C-F31779950F67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80CDA89-4506-4F19-903F-791DAAD47E7A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780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4934023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479422"/>
            <a:ext cx="3350313" cy="0"/>
          </a:xfrm>
          <a:prstGeom prst="line">
            <a:avLst/>
          </a:prstGeom>
          <a:ln w="762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479422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4934023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2770926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35" idx="4"/>
            <a:endCxn id="40" idx="0"/>
          </p:cNvCxnSpPr>
          <p:nvPr/>
        </p:nvCxnSpPr>
        <p:spPr>
          <a:xfrm>
            <a:off x="9929215" y="2606817"/>
            <a:ext cx="0" cy="22907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" idx="4"/>
            <a:endCxn id="10" idx="0"/>
          </p:cNvCxnSpPr>
          <p:nvPr/>
        </p:nvCxnSpPr>
        <p:spPr>
          <a:xfrm flipH="1">
            <a:off x="2253897" y="2606819"/>
            <a:ext cx="1" cy="22907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2582829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2582826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2582825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2582826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3782443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3782443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3724524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3724524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187920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endParaRPr lang="en-US" sz="1066" b="1" dirty="0">
                <a:solidFill>
                  <a:srgbClr val="676767"/>
                </a:solidFill>
                <a:latin typeface="Arial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443003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4642522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4642518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187918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4642518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387534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387534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6994" y="2187918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2279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266227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28704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263657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24339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2259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263965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286322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1889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21209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00614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0035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46593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472545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4659557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22749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21465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0087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0061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49107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49081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458691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458434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34022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51496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48824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287299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26391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24596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487985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455863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31194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698852" y="2198348"/>
            <a:ext cx="68480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497171" y="2201347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10.1.5.1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2875201" y="2197462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10.1.5.5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965371" y="2060126"/>
            <a:ext cx="601447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solidFill>
                  <a:srgbClr val="000000"/>
                </a:solidFill>
                <a:latin typeface="Arial"/>
              </a:rPr>
              <a:t>1.1.1.5</a:t>
            </a:r>
          </a:p>
        </p:txBody>
      </p:sp>
      <p:sp>
        <p:nvSpPr>
          <p:cNvPr id="139" name="Rounded Rectangle 162">
            <a:extLst>
              <a:ext uri="{FF2B5EF4-FFF2-40B4-BE49-F238E27FC236}">
                <a16:creationId xmlns:a16="http://schemas.microsoft.com/office/drawing/2014/main" id="{4DD98157-A3A5-4003-9DAF-FDB234E2F4F4}"/>
              </a:ext>
            </a:extLst>
          </p:cNvPr>
          <p:cNvSpPr/>
          <p:nvPr/>
        </p:nvSpPr>
        <p:spPr>
          <a:xfrm>
            <a:off x="10093985" y="4412885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3FCBEBE5-B76F-4BA4-92B8-634BCA73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2800" dirty="0"/>
              <a:t>VPNv4 SR Policy Automated Steering</a:t>
            </a:r>
            <a:br>
              <a:rPr lang="en-US" sz="2800" dirty="0"/>
            </a:br>
            <a:r>
              <a:rPr lang="en-US" sz="2800" dirty="0" err="1"/>
              <a:t>wecmp</a:t>
            </a:r>
            <a:r>
              <a:rPr lang="en-US" sz="2800" dirty="0"/>
              <a:t> – unequal load balance</a:t>
            </a:r>
          </a:p>
        </p:txBody>
      </p:sp>
      <p:sp>
        <p:nvSpPr>
          <p:cNvPr id="96" name="Rounded Rectangle 162">
            <a:extLst>
              <a:ext uri="{FF2B5EF4-FFF2-40B4-BE49-F238E27FC236}">
                <a16:creationId xmlns:a16="http://schemas.microsoft.com/office/drawing/2014/main" id="{DF2A196D-3823-46F1-A011-30A8CB0A8862}"/>
              </a:ext>
            </a:extLst>
          </p:cNvPr>
          <p:cNvSpPr/>
          <p:nvPr/>
        </p:nvSpPr>
        <p:spPr>
          <a:xfrm>
            <a:off x="629184" y="1920919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C4   : 4.4.4.4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  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6" dirty="0">
                <a:solidFill>
                  <a:srgbClr val="FFFFFF"/>
                </a:solidFill>
                <a:latin typeface="Arial"/>
              </a:rPr>
              <a:t>C44 : </a:t>
            </a: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sp>
        <p:nvSpPr>
          <p:cNvPr id="110" name="Rounded Rectangular Callout 172">
            <a:extLst>
              <a:ext uri="{FF2B5EF4-FFF2-40B4-BE49-F238E27FC236}">
                <a16:creationId xmlns:a16="http://schemas.microsoft.com/office/drawing/2014/main" id="{CCE5F3AD-3822-4FAE-84A2-262EA1F05760}"/>
              </a:ext>
            </a:extLst>
          </p:cNvPr>
          <p:cNvSpPr/>
          <p:nvPr/>
        </p:nvSpPr>
        <p:spPr>
          <a:xfrm>
            <a:off x="3369248" y="5410791"/>
            <a:ext cx="2302495" cy="756094"/>
          </a:xfrm>
          <a:prstGeom prst="wedgeRoundRectCallout">
            <a:avLst>
              <a:gd name="adj1" fmla="val 13417"/>
              <a:gd name="adj2" fmla="val -136068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Candidate path 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Segment 4-down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5B7318B-3DBC-4DBC-B35C-5360128648DD}"/>
              </a:ext>
            </a:extLst>
          </p:cNvPr>
          <p:cNvCxnSpPr>
            <a:cxnSpLocks/>
          </p:cNvCxnSpPr>
          <p:nvPr/>
        </p:nvCxnSpPr>
        <p:spPr>
          <a:xfrm flipH="1" flipV="1">
            <a:off x="2414343" y="2831638"/>
            <a:ext cx="5557" cy="1810880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77C536A-5284-4420-81A0-7728801883CA}"/>
              </a:ext>
            </a:extLst>
          </p:cNvPr>
          <p:cNvCxnSpPr>
            <a:cxnSpLocks/>
          </p:cNvCxnSpPr>
          <p:nvPr/>
        </p:nvCxnSpPr>
        <p:spPr>
          <a:xfrm>
            <a:off x="2363861" y="4686535"/>
            <a:ext cx="7362569" cy="0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2B874C74-DF5E-4960-A137-023FEF31E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5114" y="4543315"/>
            <a:ext cx="745829" cy="626419"/>
          </a:xfrm>
          <a:prstGeom prst="rect">
            <a:avLst/>
          </a:prstGeom>
        </p:spPr>
      </p:pic>
      <p:sp>
        <p:nvSpPr>
          <p:cNvPr id="99" name="Rounded Rectangular Callout 172">
            <a:extLst>
              <a:ext uri="{FF2B5EF4-FFF2-40B4-BE49-F238E27FC236}">
                <a16:creationId xmlns:a16="http://schemas.microsoft.com/office/drawing/2014/main" id="{33361E32-A4CD-4D46-B4BE-39679DED7196}"/>
              </a:ext>
            </a:extLst>
          </p:cNvPr>
          <p:cNvSpPr/>
          <p:nvPr/>
        </p:nvSpPr>
        <p:spPr>
          <a:xfrm>
            <a:off x="7106087" y="893135"/>
            <a:ext cx="2231077" cy="890079"/>
          </a:xfrm>
          <a:prstGeom prst="wedgeRoundRectCallout">
            <a:avLst>
              <a:gd name="adj1" fmla="val -53386"/>
              <a:gd name="adj2" fmla="val 89727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Candidate path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Segment 4-up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CE79815-AC11-44B7-9C4A-7CF6ED7321CA}"/>
              </a:ext>
            </a:extLst>
          </p:cNvPr>
          <p:cNvCxnSpPr>
            <a:cxnSpLocks/>
          </p:cNvCxnSpPr>
          <p:nvPr/>
        </p:nvCxnSpPr>
        <p:spPr>
          <a:xfrm flipH="1">
            <a:off x="2596857" y="2138229"/>
            <a:ext cx="7176224" cy="33237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6EA072E-7416-4E90-B1A2-0F565BDBF3B4}"/>
              </a:ext>
            </a:extLst>
          </p:cNvPr>
          <p:cNvCxnSpPr>
            <a:cxnSpLocks/>
          </p:cNvCxnSpPr>
          <p:nvPr/>
        </p:nvCxnSpPr>
        <p:spPr>
          <a:xfrm>
            <a:off x="9706232" y="2138227"/>
            <a:ext cx="20198" cy="2548308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210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VPNv4 SR Policy</a:t>
            </a:r>
            <a:br>
              <a:rPr lang="en-US" dirty="0"/>
            </a:br>
            <a:r>
              <a:rPr lang="en-US" dirty="0"/>
              <a:t>Automated Steering - </a:t>
            </a:r>
            <a:r>
              <a:rPr lang="en-US" dirty="0" err="1"/>
              <a:t>wecmp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no-srte-to-node-4 -&gt;  clear old srte</a:t>
            </a:r>
          </a:p>
          <a:p>
            <a:pPr lvl="0"/>
            <a:endParaRPr lang="pt-B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wecmp-up-node-4 -&gt; up 2 : 1</a:t>
            </a:r>
          </a:p>
          <a:p>
            <a:pPr lvl="0"/>
            <a:r>
              <a:rPr lang="pt-B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wecmp-down-node-4 -&gt; down 2 : 1</a:t>
            </a:r>
          </a:p>
          <a:p>
            <a:pPr lvl="0"/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highlight>
                <a:srgbClr val="FFFF00"/>
              </a:highlight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en-US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no-wecmp-node-4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highlight>
                <a:srgbClr val="FFFF00"/>
              </a:highlight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6726865" y="1811869"/>
            <a:ext cx="53212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monitor rate 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Traceroute 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5.5.5.5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50.50.50.50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55.55.55.55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5.5.5.5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50.50.50.50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55.55.55.55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Simple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Only 1 SR Policy – not required many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intf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te-tun</a:t>
            </a:r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Good scalability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9748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11. Use Case Seamless MPLS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  Multi-IGP Domain - OSPF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81988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3072499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64162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58781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216546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54255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98064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39970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39971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58451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58781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Multi-IGP Domain - OSPF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9984969" y="511633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519446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51250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94326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58236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600014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66435" y="568530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88174" y="5688671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3211033" y="1706672"/>
            <a:ext cx="1736652" cy="668000"/>
          </a:xfrm>
          <a:prstGeom prst="wedgeRoundRectCallout">
            <a:avLst>
              <a:gd name="adj1" fmla="val 44684"/>
              <a:gd name="adj2" fmla="val 122304"/>
              <a:gd name="adj3" fmla="val 16667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Low Delay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Transport Link</a:t>
            </a:r>
          </a:p>
        </p:txBody>
      </p:sp>
      <p:sp>
        <p:nvSpPr>
          <p:cNvPr id="173" name="Rounded Rectangular Callout 172"/>
          <p:cNvSpPr/>
          <p:nvPr/>
        </p:nvSpPr>
        <p:spPr>
          <a:xfrm>
            <a:off x="6277126" y="1741164"/>
            <a:ext cx="1736652" cy="668000"/>
          </a:xfrm>
          <a:prstGeom prst="wedgeRoundRectCallout">
            <a:avLst>
              <a:gd name="adj1" fmla="val 90806"/>
              <a:gd name="adj2" fmla="val 240090"/>
              <a:gd name="adj3" fmla="val 1666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High Delay Transport Link</a:t>
            </a:r>
          </a:p>
        </p:txBody>
      </p:sp>
    </p:spTree>
    <p:extLst>
      <p:ext uri="{BB962C8B-B14F-4D97-AF65-F5344CB8AC3E}">
        <p14:creationId xmlns:p14="http://schemas.microsoft.com/office/powerpoint/2010/main" val="2657380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54494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64162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58781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216546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54255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98064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39970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39971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58451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58781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Segment Routing + Seamless MPLS Architecture 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for Simple, Flexible and Scalable Network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9984969" y="511633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519446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51250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94326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58236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600014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78238" y="5438835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SR Network</a:t>
            </a:r>
          </a:p>
        </p:txBody>
      </p:sp>
      <p:sp>
        <p:nvSpPr>
          <p:cNvPr id="13" name="Flowchart: Alternate Process 12"/>
          <p:cNvSpPr/>
          <p:nvPr/>
        </p:nvSpPr>
        <p:spPr>
          <a:xfrm>
            <a:off x="2246738" y="1213186"/>
            <a:ext cx="7778941" cy="1242372"/>
          </a:xfrm>
          <a:prstGeom prst="flowChartAlternateProcess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dirty="0">
                <a:solidFill>
                  <a:srgbClr val="FFFFFF"/>
                </a:solidFill>
                <a:latin typeface="Arial"/>
              </a:rPr>
              <a:t>Multiple IGP domain with BGP LU or SDN Controller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dirty="0">
                <a:solidFill>
                  <a:srgbClr val="FFFFFF"/>
                </a:solidFill>
                <a:latin typeface="Arial"/>
              </a:rPr>
              <a:t>Large Scale and Flexible Network (up to 100.000)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dirty="0">
                <a:solidFill>
                  <a:srgbClr val="FFFFFF"/>
                </a:solidFill>
                <a:latin typeface="Arial"/>
              </a:rPr>
              <a:t>More Stable Network – Isolated Network Change Impact</a:t>
            </a:r>
          </a:p>
        </p:txBody>
      </p:sp>
      <p:sp>
        <p:nvSpPr>
          <p:cNvPr id="155" name="Rounded Rectangular Callout 154"/>
          <p:cNvSpPr/>
          <p:nvPr/>
        </p:nvSpPr>
        <p:spPr>
          <a:xfrm>
            <a:off x="2598790" y="3043596"/>
            <a:ext cx="2869575" cy="2322609"/>
          </a:xfrm>
          <a:prstGeom prst="wedgeRoundRectCallout">
            <a:avLst>
              <a:gd name="adj1" fmla="val -58591"/>
              <a:gd name="adj2" fmla="val 54480"/>
              <a:gd name="adj3" fmla="val 16667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Smaller Route Table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R1 and R7 as Gateway to Other IGP Domain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Learn from SDN Controller </a:t>
            </a:r>
          </a:p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Route to other IGP Domain Router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7373823" y="5456958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SR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574" y="2677733"/>
            <a:ext cx="5182415" cy="8823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574" y="3962781"/>
            <a:ext cx="5182415" cy="8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3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Multi-IGP Domain OSPF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node-1 multi-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domain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node-2 multi-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domain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node-3 multi-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domain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multi-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domain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multi-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domain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node-6 multi-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domain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node-7 multi-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domain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node-8 multi-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domain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highlight>
                <a:srgbClr val="FFFF00"/>
              </a:highlight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6726865" y="1811869"/>
            <a:ext cx="53212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@Node5, 1, 7, 4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run router </a:t>
            </a:r>
            <a:r>
              <a:rPr lang="en-US" dirty="0" err="1">
                <a:solidFill>
                  <a:srgbClr val="282828"/>
                </a:solidFill>
              </a:rPr>
              <a:t>ospf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Traceroute 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5.5.5.5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50.50.50.50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55.55.55.55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5.5.5.5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50.50.50.50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55.55.55.55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517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12. Use Case Seamless MPLS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  Multi-IGP Domain – OSPF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  </a:t>
            </a:r>
            <a:r>
              <a:rPr lang="pt-BR" sz="3733" kern="0" dirty="0">
                <a:latin typeface="CiscoSansTT Thin" charset="0"/>
                <a:cs typeface="CiscoSansTT Thin" charset="0"/>
              </a:rPr>
              <a:t>(SR + BGP LU + BGP Prefix SID)</a:t>
            </a:r>
            <a:r>
              <a:rPr lang="en-US" sz="3733" kern="0" dirty="0">
                <a:latin typeface="CiscoSansTT Thin" charset="0"/>
                <a:cs typeface="CiscoSansTT Thin" charset="0"/>
              </a:rPr>
              <a:t>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81755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3072499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3997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94510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9451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39970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307250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93536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304851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304851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304851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304851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424812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424812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419020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419020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65360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90868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510820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510820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65360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510820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85321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85321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65360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64162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39970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58781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318037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9579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216546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500300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62395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54255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94510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94510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98064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39970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39971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58451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58781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Multi-IGP Domain – OSPF</a:t>
            </a:r>
          </a:p>
          <a:p>
            <a:pPr defTabSz="912261">
              <a:defRPr/>
            </a:pPr>
            <a:r>
              <a:rPr lang="pt-BR" sz="3200" dirty="0">
                <a:solidFill>
                  <a:srgbClr val="005073"/>
                </a:solidFill>
              </a:rPr>
              <a:t>(SR + BGP LU + BGP Prefix SID)</a:t>
            </a:r>
            <a:endParaRPr lang="en-US" sz="3200" dirty="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984969" y="511633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50321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314231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56009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519446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51250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80871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7392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94326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58236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600014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66435" y="568530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88174" y="5688671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FBC1EB-F812-4E00-941A-2DB2C5046623}"/>
              </a:ext>
            </a:extLst>
          </p:cNvPr>
          <p:cNvCxnSpPr/>
          <p:nvPr/>
        </p:nvCxnSpPr>
        <p:spPr>
          <a:xfrm>
            <a:off x="2325780" y="3255674"/>
            <a:ext cx="3412269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CC333E6-D5AA-4661-8537-C284D396274A}"/>
              </a:ext>
            </a:extLst>
          </p:cNvPr>
          <p:cNvCxnSpPr>
            <a:cxnSpLocks/>
          </p:cNvCxnSpPr>
          <p:nvPr/>
        </p:nvCxnSpPr>
        <p:spPr>
          <a:xfrm flipH="1" flipV="1">
            <a:off x="6034215" y="3429001"/>
            <a:ext cx="3473033" cy="213066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6963ED9-985B-40B3-9518-BDD85BE0C81A}"/>
              </a:ext>
            </a:extLst>
          </p:cNvPr>
          <p:cNvCxnSpPr>
            <a:cxnSpLocks/>
          </p:cNvCxnSpPr>
          <p:nvPr/>
        </p:nvCxnSpPr>
        <p:spPr>
          <a:xfrm>
            <a:off x="2146565" y="1566530"/>
            <a:ext cx="1044752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A16631A-ACB6-43E9-BF35-CEE325C1A92B}"/>
              </a:ext>
            </a:extLst>
          </p:cNvPr>
          <p:cNvSpPr txBox="1"/>
          <p:nvPr/>
        </p:nvSpPr>
        <p:spPr>
          <a:xfrm>
            <a:off x="3191317" y="1360007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Bgp</a:t>
            </a:r>
            <a:r>
              <a:rPr lang="en-US" dirty="0">
                <a:latin typeface="+mn-lt"/>
              </a:rPr>
              <a:t> LU</a:t>
            </a:r>
          </a:p>
        </p:txBody>
      </p:sp>
    </p:spTree>
    <p:extLst>
      <p:ext uri="{BB962C8B-B14F-4D97-AF65-F5344CB8AC3E}">
        <p14:creationId xmlns:p14="http://schemas.microsoft.com/office/powerpoint/2010/main" val="6492295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Multi-IGP Domain OSPF</a:t>
            </a:r>
            <a:br>
              <a:rPr lang="en-US" sz="3200" dirty="0"/>
            </a:br>
            <a:r>
              <a:rPr lang="pt-BR" sz="3200" dirty="0">
                <a:solidFill>
                  <a:srgbClr val="005073"/>
                </a:solidFill>
              </a:rPr>
              <a:t>(SR + BGP LU + BGP Prefix SID)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node-1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bgp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-lu-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prefix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sid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bgp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-lu-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prefix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sid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bgp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-lu-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prefix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sid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highlight>
                <a:srgbClr val="FFFF00"/>
              </a:highlight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@Node5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Show route | in 1.1.1.4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Show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mpls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forward | in 16004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Show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bgp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ipv4 label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Show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bgp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ipv4 label sum</a:t>
            </a:r>
          </a:p>
          <a:p>
            <a:pPr lvl="0"/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Show run router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bgp</a:t>
            </a:r>
            <a:endParaRPr lang="fr-FR" dirty="0">
              <a:solidFill>
                <a:srgbClr val="282828"/>
              </a:solidFill>
              <a:latin typeface="CiscoSansTT Extra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6726865" y="1811869"/>
            <a:ext cx="53212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@Node5, 1, 4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run router </a:t>
            </a:r>
            <a:r>
              <a:rPr lang="en-US" dirty="0" err="1">
                <a:solidFill>
                  <a:srgbClr val="282828"/>
                </a:solidFill>
              </a:rPr>
              <a:t>ospf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bgp</a:t>
            </a:r>
            <a:r>
              <a:rPr lang="en-US" dirty="0">
                <a:solidFill>
                  <a:srgbClr val="282828"/>
                </a:solidFill>
              </a:rPr>
              <a:t> vpnv4 </a:t>
            </a:r>
            <a:r>
              <a:rPr lang="en-US" dirty="0" err="1">
                <a:solidFill>
                  <a:srgbClr val="282828"/>
                </a:solidFill>
              </a:rPr>
              <a:t>uni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cef</a:t>
            </a:r>
            <a:r>
              <a:rPr lang="en-US" dirty="0">
                <a:solidFill>
                  <a:srgbClr val="282828"/>
                </a:solidFill>
              </a:rPr>
              <a:t>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bgp</a:t>
            </a:r>
            <a:r>
              <a:rPr lang="en-US" dirty="0">
                <a:solidFill>
                  <a:srgbClr val="282828"/>
                </a:solidFill>
              </a:rPr>
              <a:t> ipv4 label sum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bgp</a:t>
            </a:r>
            <a:r>
              <a:rPr lang="en-US" dirty="0">
                <a:solidFill>
                  <a:srgbClr val="282828"/>
                </a:solidFill>
              </a:rPr>
              <a:t> ipv4 label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Traceroute 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5.5.5.5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50.50.50.50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55.55.55.55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5.5.5.5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50.50.50.50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55.55.55.55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3874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13. Use Case Seamless MPLS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  Multi-IGP Domain – OSPF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  (SR Policy Explicit + WITH BGP LU)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2252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5399706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945105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945105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5399706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3236609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cxnSpLocks/>
            <a:stCxn id="35" idx="4"/>
            <a:endCxn id="40" idx="0"/>
          </p:cNvCxnSpPr>
          <p:nvPr/>
        </p:nvCxnSpPr>
        <p:spPr>
          <a:xfrm>
            <a:off x="9929215" y="3072500"/>
            <a:ext cx="0" cy="22907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cxnSpLocks/>
            <a:stCxn id="5" idx="4"/>
            <a:endCxn id="10" idx="0"/>
          </p:cNvCxnSpPr>
          <p:nvPr/>
        </p:nvCxnSpPr>
        <p:spPr>
          <a:xfrm flipH="1">
            <a:off x="2253897" y="3072502"/>
            <a:ext cx="1" cy="22907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3048512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3048509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3048508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3048509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4248126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4248126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4190207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4190207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653603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endParaRPr lang="en-US" sz="1066" b="1" dirty="0">
                <a:solidFill>
                  <a:srgbClr val="676767"/>
                </a:solidFill>
                <a:latin typeface="Arial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908686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5108205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5108201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653601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5108201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853217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853217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422904" y="710488"/>
            <a:ext cx="534121" cy="730313"/>
            <a:chOff x="3464154" y="1960676"/>
            <a:chExt cx="728350" cy="687262"/>
          </a:xfrm>
        </p:grpSpPr>
        <p:sp>
          <p:nvSpPr>
            <p:cNvPr id="115" name="TextBox 114"/>
            <p:cNvSpPr txBox="1"/>
            <p:nvPr/>
          </p:nvSpPr>
          <p:spPr>
            <a:xfrm>
              <a:off x="3464154" y="2406698"/>
              <a:ext cx="728350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r>
                <a:rPr lang="en-US" sz="1066" b="1" dirty="0">
                  <a:solidFill>
                    <a:srgbClr val="676767"/>
                  </a:solidFill>
                  <a:latin typeface="Arial"/>
                </a:rPr>
                <a:t>XTC1</a:t>
              </a:r>
            </a:p>
          </p:txBody>
        </p:sp>
        <p:pic>
          <p:nvPicPr>
            <p:cNvPr id="116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4275043" y="705513"/>
            <a:ext cx="458779" cy="730313"/>
            <a:chOff x="3515524" y="1960676"/>
            <a:chExt cx="625611" cy="687262"/>
          </a:xfrm>
        </p:grpSpPr>
        <p:sp>
          <p:nvSpPr>
            <p:cNvPr id="121" name="TextBox 120"/>
            <p:cNvSpPr txBox="1"/>
            <p:nvPr/>
          </p:nvSpPr>
          <p:spPr>
            <a:xfrm>
              <a:off x="3515524" y="2406698"/>
              <a:ext cx="625611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r>
                <a:rPr lang="en-US" sz="1066" b="1" dirty="0">
                  <a:solidFill>
                    <a:srgbClr val="676767"/>
                  </a:solidFill>
                  <a:latin typeface="Arial"/>
                </a:rPr>
                <a:t>RR1</a:t>
              </a:r>
            </a:p>
          </p:txBody>
        </p:sp>
        <p:pic>
          <p:nvPicPr>
            <p:cNvPr id="12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2" name="Straight Connector 131"/>
          <p:cNvCxnSpPr/>
          <p:nvPr/>
        </p:nvCxnSpPr>
        <p:spPr>
          <a:xfrm>
            <a:off x="3689963" y="1903952"/>
            <a:ext cx="832565" cy="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25" idx="1"/>
          </p:cNvCxnSpPr>
          <p:nvPr/>
        </p:nvCxnSpPr>
        <p:spPr>
          <a:xfrm>
            <a:off x="4090557" y="1912233"/>
            <a:ext cx="1852639" cy="102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6" idx="2"/>
          </p:cNvCxnSpPr>
          <p:nvPr/>
        </p:nvCxnSpPr>
        <p:spPr>
          <a:xfrm>
            <a:off x="3692589" y="1293496"/>
            <a:ext cx="6751" cy="60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2" idx="2"/>
          </p:cNvCxnSpPr>
          <p:nvPr/>
        </p:nvCxnSpPr>
        <p:spPr>
          <a:xfrm>
            <a:off x="4507059" y="1288521"/>
            <a:ext cx="15468" cy="62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5306815" y="717551"/>
            <a:ext cx="534121" cy="730313"/>
            <a:chOff x="3464154" y="1960676"/>
            <a:chExt cx="728350" cy="687262"/>
          </a:xfrm>
        </p:grpSpPr>
        <p:sp>
          <p:nvSpPr>
            <p:cNvPr id="150" name="TextBox 149"/>
            <p:cNvSpPr txBox="1"/>
            <p:nvPr/>
          </p:nvSpPr>
          <p:spPr>
            <a:xfrm>
              <a:off x="3464154" y="2406698"/>
              <a:ext cx="728350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r>
                <a:rPr lang="en-US" sz="1066" b="1" dirty="0">
                  <a:solidFill>
                    <a:srgbClr val="676767"/>
                  </a:solidFill>
                  <a:latin typeface="Arial"/>
                </a:rPr>
                <a:t>XTC2</a:t>
              </a:r>
            </a:p>
          </p:txBody>
        </p:sp>
        <p:pic>
          <p:nvPicPr>
            <p:cNvPr id="151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Group 151"/>
          <p:cNvGrpSpPr/>
          <p:nvPr/>
        </p:nvGrpSpPr>
        <p:grpSpPr>
          <a:xfrm>
            <a:off x="6158948" y="712575"/>
            <a:ext cx="458779" cy="730313"/>
            <a:chOff x="3515523" y="1960676"/>
            <a:chExt cx="625611" cy="687262"/>
          </a:xfrm>
        </p:grpSpPr>
        <p:sp>
          <p:nvSpPr>
            <p:cNvPr id="153" name="TextBox 152"/>
            <p:cNvSpPr txBox="1"/>
            <p:nvPr/>
          </p:nvSpPr>
          <p:spPr>
            <a:xfrm>
              <a:off x="3515523" y="2406698"/>
              <a:ext cx="625611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/>
              <a:r>
                <a:rPr lang="en-US" sz="1066" b="1" dirty="0">
                  <a:solidFill>
                    <a:srgbClr val="676767"/>
                  </a:solidFill>
                  <a:latin typeface="Arial"/>
                </a:rPr>
                <a:t>RR2</a:t>
              </a:r>
            </a:p>
          </p:txBody>
        </p:sp>
        <p:pic>
          <p:nvPicPr>
            <p:cNvPr id="154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5" name="Straight Connector 154"/>
          <p:cNvCxnSpPr/>
          <p:nvPr/>
        </p:nvCxnSpPr>
        <p:spPr>
          <a:xfrm>
            <a:off x="5573870" y="1911014"/>
            <a:ext cx="832565" cy="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51" idx="2"/>
          </p:cNvCxnSpPr>
          <p:nvPr/>
        </p:nvCxnSpPr>
        <p:spPr>
          <a:xfrm>
            <a:off x="5576497" y="1300559"/>
            <a:ext cx="6751" cy="60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54" idx="2"/>
          </p:cNvCxnSpPr>
          <p:nvPr/>
        </p:nvCxnSpPr>
        <p:spPr>
          <a:xfrm>
            <a:off x="6390967" y="1295584"/>
            <a:ext cx="15468" cy="62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6005531" y="1911014"/>
            <a:ext cx="1488" cy="972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806994" y="2653601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/>
                <a:endParaRPr lang="en-US" sz="1066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69366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312795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333610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310225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70907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5922115" y="231076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0/6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5138333" y="23133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0/5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6916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310533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332890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65464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67777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4718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46926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9382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5125011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9382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5125240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u="sng" dirty="0">
                <a:latin typeface="Arial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6931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68034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47439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4718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537638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537381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505259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505003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80590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7776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9806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534811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333867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310482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71165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534554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50243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7776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468499" y="344291"/>
            <a:ext cx="432676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400" b="1" dirty="0">
                <a:solidFill>
                  <a:srgbClr val="000000"/>
                </a:solidFill>
                <a:latin typeface="Arial"/>
              </a:rPr>
              <a:t>Lo0 IP  = 1.1.1.Z         (Z = Local Router Number  )</a:t>
            </a:r>
          </a:p>
          <a:p>
            <a:pPr defTabSz="912511"/>
            <a:r>
              <a:rPr lang="en-US" sz="1400" b="1" dirty="0" err="1">
                <a:solidFill>
                  <a:srgbClr val="000000"/>
                </a:solidFill>
                <a:latin typeface="Arial"/>
              </a:rPr>
              <a:t>Inft</a:t>
            </a:r>
            <a:r>
              <a:rPr lang="en-US" sz="1400" b="1" dirty="0">
                <a:solidFill>
                  <a:srgbClr val="000000"/>
                </a:solidFill>
                <a:latin typeface="Arial"/>
              </a:rPr>
              <a:t>  IP  = 10.X.Y.Z      (X = 1</a:t>
            </a:r>
            <a:r>
              <a:rPr lang="en-US" sz="1400" b="1" baseline="30000" dirty="0">
                <a:solidFill>
                  <a:srgbClr val="000000"/>
                </a:solidFill>
                <a:latin typeface="Arial"/>
              </a:rPr>
              <a:t>st</a:t>
            </a:r>
            <a:r>
              <a:rPr lang="en-US" sz="1400" b="1" dirty="0">
                <a:solidFill>
                  <a:srgbClr val="000000"/>
                </a:solidFill>
                <a:latin typeface="Arial"/>
              </a:rPr>
              <a:t> Router Number       )</a:t>
            </a:r>
          </a:p>
          <a:p>
            <a:pPr defTabSz="912511"/>
            <a:r>
              <a:rPr lang="en-US" sz="1400" b="1" dirty="0">
                <a:solidFill>
                  <a:srgbClr val="000000"/>
                </a:solidFill>
                <a:latin typeface="Arial"/>
              </a:rPr>
              <a:t>                                    (Y = 2</a:t>
            </a:r>
            <a:r>
              <a:rPr lang="en-US" sz="1400" b="1" baseline="30000" dirty="0">
                <a:solidFill>
                  <a:srgbClr val="000000"/>
                </a:solidFill>
                <a:latin typeface="Arial"/>
              </a:rPr>
              <a:t>nd</a:t>
            </a:r>
            <a:r>
              <a:rPr lang="en-US" sz="1400" b="1" dirty="0">
                <a:solidFill>
                  <a:srgbClr val="000000"/>
                </a:solidFill>
                <a:latin typeface="Arial"/>
              </a:rPr>
              <a:t> Router Number      )</a:t>
            </a:r>
          </a:p>
          <a:p>
            <a:pPr defTabSz="912511"/>
            <a:endParaRPr lang="en-US" sz="1400" b="1" dirty="0">
              <a:solidFill>
                <a:srgbClr val="000000"/>
              </a:solidFill>
              <a:latin typeface="Arial"/>
            </a:endParaRPr>
          </a:p>
          <a:p>
            <a:pPr defTabSz="912511"/>
            <a:r>
              <a:rPr lang="en-US" sz="1400" b="1" dirty="0">
                <a:solidFill>
                  <a:srgbClr val="000000"/>
                </a:solidFill>
                <a:latin typeface="Arial"/>
              </a:rPr>
              <a:t>Segment Routing MPLS Network</a:t>
            </a:r>
          </a:p>
          <a:p>
            <a:pPr defTabSz="912511"/>
            <a:r>
              <a:rPr lang="en-US" sz="1400" b="1" dirty="0">
                <a:solidFill>
                  <a:srgbClr val="000000"/>
                </a:solidFill>
                <a:latin typeface="Arial"/>
              </a:rPr>
              <a:t>SR Global Block : 16.000 – 80.000 (Prefix SID)</a:t>
            </a:r>
          </a:p>
          <a:p>
            <a:pPr defTabSz="912511"/>
            <a:r>
              <a:rPr lang="en-US" sz="1400" b="1" dirty="0">
                <a:solidFill>
                  <a:srgbClr val="000000"/>
                </a:solidFill>
                <a:latin typeface="Arial"/>
              </a:rPr>
              <a:t>                                &gt; 80.000 (</a:t>
            </a:r>
            <a:r>
              <a:rPr lang="en-US" sz="1400" b="1" dirty="0" err="1">
                <a:solidFill>
                  <a:srgbClr val="000000"/>
                </a:solidFill>
                <a:latin typeface="Arial"/>
              </a:rPr>
              <a:t>Adj</a:t>
            </a:r>
            <a:r>
              <a:rPr lang="en-US" sz="1400" b="1" dirty="0">
                <a:solidFill>
                  <a:srgbClr val="000000"/>
                </a:solidFill>
                <a:latin typeface="Arial"/>
              </a:rPr>
              <a:t> SID) </a:t>
            </a:r>
          </a:p>
          <a:p>
            <a:pPr defTabSz="912511"/>
            <a:endParaRPr lang="en-US" sz="14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3698852" y="2664031"/>
            <a:ext cx="68480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497171" y="2667030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10.1.5.1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2875201" y="2663145"/>
            <a:ext cx="676788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10.1.5.5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965371" y="2525809"/>
            <a:ext cx="601447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solidFill>
                  <a:srgbClr val="000000"/>
                </a:solidFill>
                <a:latin typeface="Arial"/>
              </a:rPr>
              <a:t>1.1.1.5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4940794" y="2169038"/>
            <a:ext cx="827471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solidFill>
                  <a:srgbClr val="000000"/>
                </a:solidFill>
                <a:latin typeface="Arial"/>
              </a:rPr>
              <a:t>10.1.201.1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5895414" y="2161712"/>
            <a:ext cx="827471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10.1.202.1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3423494" y="1018916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066" dirty="0">
                <a:solidFill>
                  <a:srgbClr val="FFFFFF"/>
                </a:solidFill>
                <a:latin typeface="Arial"/>
              </a:rPr>
              <a:t>201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347216" y="13291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2757492" y="1493395"/>
            <a:ext cx="97815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10.1.201.201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4434225" y="132141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844501" y="1485688"/>
            <a:ext cx="97815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10.1.201.251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5498107" y="132655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4908383" y="1490824"/>
            <a:ext cx="97815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10.1.202.202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6312723" y="131884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dirty="0">
                <a:latin typeface="Arial"/>
              </a:rPr>
              <a:t>0/0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5995392" y="1483117"/>
            <a:ext cx="978153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/>
            <a:r>
              <a:rPr lang="en-US" sz="1066" b="1" dirty="0">
                <a:latin typeface="Arial"/>
              </a:rPr>
              <a:t>10.1.202.252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4253523" y="1016352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066" dirty="0">
                <a:solidFill>
                  <a:srgbClr val="FFFFFF"/>
                </a:solidFill>
                <a:latin typeface="Arial"/>
              </a:rPr>
              <a:t>251</a:t>
            </a:r>
          </a:p>
        </p:txBody>
      </p:sp>
      <p:sp>
        <p:nvSpPr>
          <p:cNvPr id="230" name="Rounded Rectangle 229"/>
          <p:cNvSpPr/>
          <p:nvPr/>
        </p:nvSpPr>
        <p:spPr>
          <a:xfrm>
            <a:off x="5343106" y="1011207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066" dirty="0">
                <a:solidFill>
                  <a:srgbClr val="FFFFFF"/>
                </a:solidFill>
                <a:latin typeface="Arial"/>
              </a:rPr>
              <a:t>202</a:t>
            </a:r>
          </a:p>
        </p:txBody>
      </p:sp>
      <p:sp>
        <p:nvSpPr>
          <p:cNvPr id="231" name="Rounded Rectangle 230"/>
          <p:cNvSpPr/>
          <p:nvPr/>
        </p:nvSpPr>
        <p:spPr>
          <a:xfrm>
            <a:off x="6173134" y="1008643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/>
            <a:r>
              <a:rPr lang="en-US" sz="1066" dirty="0">
                <a:solidFill>
                  <a:srgbClr val="FFFFFF"/>
                </a:solidFill>
                <a:latin typeface="Arial"/>
              </a:rPr>
              <a:t>252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9633" y="781789"/>
            <a:ext cx="1038632" cy="1880279"/>
            <a:chOff x="334751" y="289923"/>
            <a:chExt cx="779695" cy="1411515"/>
          </a:xfrm>
        </p:grpSpPr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988" y="289923"/>
              <a:ext cx="769458" cy="1052768"/>
            </a:xfrm>
            <a:prstGeom prst="rect">
              <a:avLst/>
            </a:prstGeom>
          </p:spPr>
        </p:pic>
        <p:grpSp>
          <p:nvGrpSpPr>
            <p:cNvPr id="167" name="Group 166"/>
            <p:cNvGrpSpPr/>
            <p:nvPr/>
          </p:nvGrpSpPr>
          <p:grpSpPr>
            <a:xfrm>
              <a:off x="339077" y="806157"/>
              <a:ext cx="775369" cy="395430"/>
              <a:chOff x="396947" y="1512209"/>
              <a:chExt cx="775369" cy="395430"/>
            </a:xfrm>
          </p:grpSpPr>
          <p:sp>
            <p:nvSpPr>
              <p:cNvPr id="168" name="Flowchart: Process 167"/>
              <p:cNvSpPr/>
              <p:nvPr/>
            </p:nvSpPr>
            <p:spPr>
              <a:xfrm>
                <a:off x="396947" y="1512209"/>
                <a:ext cx="775369" cy="256040"/>
              </a:xfrm>
              <a:prstGeom prst="flowChartProcess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2511"/>
                <a:endParaRPr lang="en-US" sz="1865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69" name="Flowchart: Process 168"/>
              <p:cNvSpPr/>
              <p:nvPr/>
            </p:nvSpPr>
            <p:spPr>
              <a:xfrm>
                <a:off x="402857" y="1772454"/>
                <a:ext cx="744375" cy="135185"/>
              </a:xfrm>
              <a:prstGeom prst="flowChartProcess">
                <a:avLst/>
              </a:prstGeom>
              <a:solidFill>
                <a:srgbClr val="92D0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2511"/>
                <a:r>
                  <a:rPr lang="en-US" sz="1066" dirty="0">
                    <a:solidFill>
                      <a:srgbClr val="FFFFFF"/>
                    </a:solidFill>
                    <a:latin typeface="Arial"/>
                  </a:rPr>
                  <a:t>ISIS + SR</a:t>
                </a:r>
              </a:p>
            </p:txBody>
          </p:sp>
        </p:grpSp>
        <p:sp>
          <p:nvSpPr>
            <p:cNvPr id="170" name="Flowchart: Process 169"/>
            <p:cNvSpPr/>
            <p:nvPr/>
          </p:nvSpPr>
          <p:spPr>
            <a:xfrm>
              <a:off x="344988" y="440705"/>
              <a:ext cx="769458" cy="363323"/>
            </a:xfrm>
            <a:prstGeom prst="flowChartProcess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endParaRPr lang="en-US" sz="1865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1" name="Flowchart: Process 170"/>
            <p:cNvSpPr/>
            <p:nvPr/>
          </p:nvSpPr>
          <p:spPr>
            <a:xfrm>
              <a:off x="334751" y="1566253"/>
              <a:ext cx="744375" cy="135185"/>
            </a:xfrm>
            <a:prstGeom prst="flowChartProcess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066" dirty="0">
                  <a:solidFill>
                    <a:srgbClr val="FFFFFF"/>
                  </a:solidFill>
                  <a:latin typeface="Arial"/>
                </a:rPr>
                <a:t>XTC 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8639" y="1288308"/>
              <a:ext cx="252458" cy="28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2511"/>
              <a:r>
                <a:rPr lang="en-US" sz="1865" b="1" dirty="0">
                  <a:solidFill>
                    <a:srgbClr val="0070C0"/>
                  </a:solidFill>
                  <a:latin typeface="Arial"/>
                </a:rPr>
                <a:t>+</a:t>
              </a:r>
              <a:endParaRPr lang="en-US" sz="1865" b="1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46" name="Flowchart: Process 145"/>
            <p:cNvSpPr/>
            <p:nvPr/>
          </p:nvSpPr>
          <p:spPr>
            <a:xfrm>
              <a:off x="344987" y="307567"/>
              <a:ext cx="769459" cy="131010"/>
            </a:xfrm>
            <a:prstGeom prst="flowChartProcess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/>
              <a:r>
                <a:rPr lang="en-US" sz="1066" dirty="0">
                  <a:solidFill>
                    <a:srgbClr val="FFFFFF"/>
                  </a:solidFill>
                  <a:latin typeface="Arial"/>
                </a:rPr>
                <a:t>BGP VPN</a:t>
              </a:r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410693" y="395583"/>
            <a:ext cx="1240917" cy="379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2511"/>
            <a:r>
              <a:rPr lang="en-US" sz="1865" b="1" dirty="0">
                <a:solidFill>
                  <a:srgbClr val="676767"/>
                </a:solidFill>
                <a:latin typeface="Arial"/>
              </a:rPr>
              <a:t>Topology</a:t>
            </a:r>
          </a:p>
        </p:txBody>
      </p:sp>
    </p:spTree>
    <p:extLst>
      <p:ext uri="{BB962C8B-B14F-4D97-AF65-F5344CB8AC3E}">
        <p14:creationId xmlns:p14="http://schemas.microsoft.com/office/powerpoint/2010/main" val="3161801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2781549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10875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65415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65415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10875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278155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64441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275756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275756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275756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275756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395717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395717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389925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389925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36265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61773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481725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481725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36265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481725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56226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56226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36265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35067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10875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29686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288942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66700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187451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471205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33300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25160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65415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65415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68969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10875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10876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29356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29686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Multi-IGP Domain – OSPF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</a:rPr>
              <a:t>(SR Policy Explicit + WITH BGP LU)</a:t>
            </a:r>
            <a:endParaRPr lang="en-US" sz="3200" dirty="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984969" y="482538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21226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285136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26914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490351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48340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51776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4483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65231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29141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570919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66435" y="539435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88174" y="5397721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6963ED9-985B-40B3-9518-BDD85BE0C81A}"/>
              </a:ext>
            </a:extLst>
          </p:cNvPr>
          <p:cNvCxnSpPr>
            <a:cxnSpLocks/>
          </p:cNvCxnSpPr>
          <p:nvPr/>
        </p:nvCxnSpPr>
        <p:spPr>
          <a:xfrm>
            <a:off x="5367285" y="1267149"/>
            <a:ext cx="1044752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A16631A-ACB6-43E9-BF35-CEE325C1A92B}"/>
              </a:ext>
            </a:extLst>
          </p:cNvPr>
          <p:cNvSpPr txBox="1"/>
          <p:nvPr/>
        </p:nvSpPr>
        <p:spPr>
          <a:xfrm>
            <a:off x="6412037" y="106062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Bgp</a:t>
            </a:r>
            <a:r>
              <a:rPr lang="en-US" dirty="0">
                <a:latin typeface="+mn-lt"/>
              </a:rPr>
              <a:t> LU</a:t>
            </a:r>
          </a:p>
        </p:txBody>
      </p:sp>
      <p:sp>
        <p:nvSpPr>
          <p:cNvPr id="131" name="Rounded Rectangular Callout 172">
            <a:extLst>
              <a:ext uri="{FF2B5EF4-FFF2-40B4-BE49-F238E27FC236}">
                <a16:creationId xmlns:a16="http://schemas.microsoft.com/office/drawing/2014/main" id="{EE6DE05D-906A-4965-8320-5FD3858EB9D4}"/>
              </a:ext>
            </a:extLst>
          </p:cNvPr>
          <p:cNvSpPr/>
          <p:nvPr/>
        </p:nvSpPr>
        <p:spPr>
          <a:xfrm>
            <a:off x="2433034" y="1166891"/>
            <a:ext cx="2231077" cy="780170"/>
          </a:xfrm>
          <a:prstGeom prst="wedgeRoundRectCallout">
            <a:avLst>
              <a:gd name="adj1" fmla="val -49891"/>
              <a:gd name="adj2" fmla="val 105655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Explicit 5-1-4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7CA7868-46AA-4024-8102-FA476D32B03B}"/>
              </a:ext>
            </a:extLst>
          </p:cNvPr>
          <p:cNvCxnSpPr>
            <a:cxnSpLocks/>
            <a:stCxn id="27" idx="0"/>
          </p:cNvCxnSpPr>
          <p:nvPr/>
        </p:nvCxnSpPr>
        <p:spPr>
          <a:xfrm flipH="1">
            <a:off x="2249099" y="2362651"/>
            <a:ext cx="3652742" cy="25682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458DBDD-2024-4D9E-BC08-66413654AD84}"/>
              </a:ext>
            </a:extLst>
          </p:cNvPr>
          <p:cNvCxnSpPr>
            <a:cxnSpLocks/>
            <a:stCxn id="27" idx="0"/>
            <a:endCxn id="42" idx="0"/>
          </p:cNvCxnSpPr>
          <p:nvPr/>
        </p:nvCxnSpPr>
        <p:spPr>
          <a:xfrm>
            <a:off x="5901841" y="2362651"/>
            <a:ext cx="3922672" cy="2454601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B87C5B9-751C-4160-88FC-91D745685665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069940" y="2991960"/>
            <a:ext cx="3736906" cy="2427366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C29B9E5-C820-4A8E-9F72-9DCA733D103D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5727469" y="5391345"/>
            <a:ext cx="4097044" cy="8914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ular Callout 172">
            <a:extLst>
              <a:ext uri="{FF2B5EF4-FFF2-40B4-BE49-F238E27FC236}">
                <a16:creationId xmlns:a16="http://schemas.microsoft.com/office/drawing/2014/main" id="{31922192-DDBC-4612-97FB-A117BAD1A696}"/>
              </a:ext>
            </a:extLst>
          </p:cNvPr>
          <p:cNvSpPr/>
          <p:nvPr/>
        </p:nvSpPr>
        <p:spPr>
          <a:xfrm>
            <a:off x="8507806" y="5818282"/>
            <a:ext cx="2231077" cy="780170"/>
          </a:xfrm>
          <a:prstGeom prst="wedgeRoundRectCallout">
            <a:avLst>
              <a:gd name="adj1" fmla="val -4435"/>
              <a:gd name="adj2" fmla="val -102117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Explicit 4-7-5</a:t>
            </a:r>
          </a:p>
        </p:txBody>
      </p:sp>
    </p:spTree>
    <p:extLst>
      <p:ext uri="{BB962C8B-B14F-4D97-AF65-F5344CB8AC3E}">
        <p14:creationId xmlns:p14="http://schemas.microsoft.com/office/powerpoint/2010/main" val="3576965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Multi-IGP Domain OSPF</a:t>
            </a:r>
            <a:br>
              <a:rPr lang="en-US" sz="3200" dirty="0"/>
            </a:br>
            <a:r>
              <a:rPr lang="en-US" sz="3200" kern="0" dirty="0">
                <a:latin typeface="CiscoSansTT Thin" charset="0"/>
              </a:rPr>
              <a:t>(SR Policy Explicit + WITH BGP LU)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srte-red-explicit-to-node-5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srte-red-explicit-to-node-4</a:t>
            </a:r>
          </a:p>
          <a:p>
            <a:pPr lvl="0"/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fr-FR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fr-FR" dirty="0" err="1">
                <a:solidFill>
                  <a:srgbClr val="282828"/>
                </a:solidFill>
                <a:latin typeface="CiscoSansTT ExtraLight"/>
              </a:rPr>
              <a:t>before</a:t>
            </a:r>
            <a:r>
              <a:rPr lang="fr-FR" dirty="0">
                <a:solidFill>
                  <a:srgbClr val="282828"/>
                </a:solidFill>
                <a:latin typeface="CiscoSansTT ExtraLight"/>
              </a:rPr>
              <a:t> python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after python 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(initial with prefix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sid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, then</a:t>
            </a:r>
          </a:p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Change to adjacency label)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6726865" y="1811869"/>
            <a:ext cx="53212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@Node5, 1, 4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run router </a:t>
            </a:r>
            <a:r>
              <a:rPr lang="en-US" dirty="0" err="1">
                <a:solidFill>
                  <a:srgbClr val="282828"/>
                </a:solidFill>
              </a:rPr>
              <a:t>ospf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bgp</a:t>
            </a:r>
            <a:r>
              <a:rPr lang="en-US" dirty="0">
                <a:solidFill>
                  <a:srgbClr val="282828"/>
                </a:solidFill>
              </a:rPr>
              <a:t> vpnv4 </a:t>
            </a:r>
            <a:r>
              <a:rPr lang="en-US" dirty="0" err="1">
                <a:solidFill>
                  <a:srgbClr val="282828"/>
                </a:solidFill>
              </a:rPr>
              <a:t>uni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cef</a:t>
            </a:r>
            <a:r>
              <a:rPr lang="en-US" dirty="0">
                <a:solidFill>
                  <a:srgbClr val="282828"/>
                </a:solidFill>
              </a:rPr>
              <a:t>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Traceroute 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5.5.5.5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50.50.50.50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55.55.55.55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5.5.5.5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50.50.50.50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55.55.55.55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9344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14. Use Case Seamless MPLS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  Multi-IGP Domain – OSPF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  (SR Policy Explicit + </a:t>
            </a:r>
            <a:r>
              <a:rPr lang="en-US" sz="3733" b="1" kern="0" dirty="0">
                <a:solidFill>
                  <a:srgbClr val="FFFF00"/>
                </a:solidFill>
                <a:latin typeface="CiscoSansTT Thin" charset="0"/>
                <a:cs typeface="CiscoSansTT Thin" charset="0"/>
              </a:rPr>
              <a:t>WITHOUT</a:t>
            </a:r>
            <a:r>
              <a:rPr lang="en-US" sz="3733" kern="0" dirty="0">
                <a:latin typeface="CiscoSansTT Thin" charset="0"/>
                <a:cs typeface="CiscoSansTT Thin" charset="0"/>
              </a:rPr>
              <a:t> BGP LU)    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24510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2781549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10875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65415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65415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10875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278155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64441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275756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275756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275756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275756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395717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395717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389925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389925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36265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61773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481725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481725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36265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481725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56226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56226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36265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35067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10875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29686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288942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66700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187451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471205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33300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25160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65415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65415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68969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10875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10876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29356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29686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Multi-IGP Domain – OSPF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</a:rPr>
              <a:t>(SR Policy Explicit + WITHOUT BGP LU)</a:t>
            </a:r>
            <a:endParaRPr lang="en-US" sz="3200" dirty="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984969" y="482538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21226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285136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26914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490351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48340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51776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4483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65231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29141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570919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66435" y="539435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88174" y="5397721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6963ED9-985B-40B3-9518-BDD85BE0C81A}"/>
              </a:ext>
            </a:extLst>
          </p:cNvPr>
          <p:cNvCxnSpPr>
            <a:cxnSpLocks/>
          </p:cNvCxnSpPr>
          <p:nvPr/>
        </p:nvCxnSpPr>
        <p:spPr>
          <a:xfrm>
            <a:off x="5367285" y="1506559"/>
            <a:ext cx="1044752" cy="0"/>
          </a:xfrm>
          <a:prstGeom prst="straightConnector1">
            <a:avLst/>
          </a:prstGeom>
          <a:ln w="762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A16631A-ACB6-43E9-BF35-CEE325C1A92B}"/>
              </a:ext>
            </a:extLst>
          </p:cNvPr>
          <p:cNvSpPr txBox="1"/>
          <p:nvPr/>
        </p:nvSpPr>
        <p:spPr>
          <a:xfrm>
            <a:off x="6412037" y="1300036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Bgp</a:t>
            </a:r>
            <a:r>
              <a:rPr lang="en-US" dirty="0">
                <a:latin typeface="+mn-lt"/>
              </a:rPr>
              <a:t> LU DELETION</a:t>
            </a:r>
          </a:p>
        </p:txBody>
      </p:sp>
      <p:sp>
        <p:nvSpPr>
          <p:cNvPr id="131" name="Rounded Rectangular Callout 172">
            <a:extLst>
              <a:ext uri="{FF2B5EF4-FFF2-40B4-BE49-F238E27FC236}">
                <a16:creationId xmlns:a16="http://schemas.microsoft.com/office/drawing/2014/main" id="{EE6DE05D-906A-4965-8320-5FD3858EB9D4}"/>
              </a:ext>
            </a:extLst>
          </p:cNvPr>
          <p:cNvSpPr/>
          <p:nvPr/>
        </p:nvSpPr>
        <p:spPr>
          <a:xfrm>
            <a:off x="2433034" y="1166891"/>
            <a:ext cx="2231077" cy="780170"/>
          </a:xfrm>
          <a:prstGeom prst="wedgeRoundRectCallout">
            <a:avLst>
              <a:gd name="adj1" fmla="val -49891"/>
              <a:gd name="adj2" fmla="val 105655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Explicit 5-1-4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7CA7868-46AA-4024-8102-FA476D32B03B}"/>
              </a:ext>
            </a:extLst>
          </p:cNvPr>
          <p:cNvCxnSpPr>
            <a:cxnSpLocks/>
            <a:stCxn id="27" idx="0"/>
          </p:cNvCxnSpPr>
          <p:nvPr/>
        </p:nvCxnSpPr>
        <p:spPr>
          <a:xfrm flipH="1">
            <a:off x="2249099" y="2362651"/>
            <a:ext cx="3652742" cy="25682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458DBDD-2024-4D9E-BC08-66413654AD84}"/>
              </a:ext>
            </a:extLst>
          </p:cNvPr>
          <p:cNvCxnSpPr>
            <a:cxnSpLocks/>
            <a:stCxn id="27" idx="0"/>
            <a:endCxn id="42" idx="0"/>
          </p:cNvCxnSpPr>
          <p:nvPr/>
        </p:nvCxnSpPr>
        <p:spPr>
          <a:xfrm>
            <a:off x="5901841" y="2362651"/>
            <a:ext cx="3922672" cy="2454601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B87C5B9-751C-4160-88FC-91D745685665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069940" y="2991960"/>
            <a:ext cx="3736906" cy="2427366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C29B9E5-C820-4A8E-9F72-9DCA733D103D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5727469" y="5391345"/>
            <a:ext cx="4097044" cy="8914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ular Callout 172">
            <a:extLst>
              <a:ext uri="{FF2B5EF4-FFF2-40B4-BE49-F238E27FC236}">
                <a16:creationId xmlns:a16="http://schemas.microsoft.com/office/drawing/2014/main" id="{31922192-DDBC-4612-97FB-A117BAD1A696}"/>
              </a:ext>
            </a:extLst>
          </p:cNvPr>
          <p:cNvSpPr/>
          <p:nvPr/>
        </p:nvSpPr>
        <p:spPr>
          <a:xfrm>
            <a:off x="8507806" y="5818282"/>
            <a:ext cx="2231077" cy="780170"/>
          </a:xfrm>
          <a:prstGeom prst="wedgeRoundRectCallout">
            <a:avLst>
              <a:gd name="adj1" fmla="val -4435"/>
              <a:gd name="adj2" fmla="val -102117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Explicit 4-7-5</a:t>
            </a:r>
          </a:p>
        </p:txBody>
      </p:sp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2967F2F5-94AD-4FB6-B674-A0FF8118A29A}"/>
              </a:ext>
            </a:extLst>
          </p:cNvPr>
          <p:cNvSpPr/>
          <p:nvPr/>
        </p:nvSpPr>
        <p:spPr>
          <a:xfrm>
            <a:off x="5685033" y="1333849"/>
            <a:ext cx="321403" cy="346675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398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Multi-IGP Domain OSPF</a:t>
            </a:r>
            <a:br>
              <a:rPr lang="en-US" sz="3200" dirty="0"/>
            </a:br>
            <a:r>
              <a:rPr lang="en-US" sz="3200" kern="0" dirty="0">
                <a:latin typeface="CiscoSansTT Thin" charset="0"/>
              </a:rPr>
              <a:t>(SR Policy Explicit + WITHOUT BGP LU)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282828"/>
                </a:solidFill>
              </a:rPr>
              <a:t>Trace </a:t>
            </a:r>
            <a:r>
              <a:rPr lang="fr-FR" dirty="0" err="1">
                <a:solidFill>
                  <a:srgbClr val="282828"/>
                </a:solidFill>
              </a:rPr>
              <a:t>before</a:t>
            </a:r>
            <a:r>
              <a:rPr lang="fr-FR" dirty="0">
                <a:solidFill>
                  <a:srgbClr val="282828"/>
                </a:solidFill>
              </a:rPr>
              <a:t> python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 after python 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@Node5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Ping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repeat 100000</a:t>
            </a:r>
            <a:endParaRPr lang="fr-FR" dirty="0">
              <a:solidFill>
                <a:srgbClr val="282828"/>
              </a:solidFill>
            </a:endParaRP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node-1 no-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bgp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-lu-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prefix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sid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no-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bgp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-lu-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prefix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sid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bgp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-lu-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prefix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sid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fr-FR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fr-FR" dirty="0" err="1">
                <a:solidFill>
                  <a:srgbClr val="282828"/>
                </a:solidFill>
                <a:latin typeface="CiscoSansTT ExtraLight"/>
              </a:rPr>
              <a:t>before</a:t>
            </a:r>
            <a:r>
              <a:rPr lang="fr-FR" dirty="0">
                <a:solidFill>
                  <a:srgbClr val="282828"/>
                </a:solidFill>
                <a:latin typeface="CiscoSansTT ExtraLight"/>
              </a:rPr>
              <a:t> python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after python 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@Node5</a:t>
            </a:r>
          </a:p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Trace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vrf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red 4.4.4.4 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Ping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vrf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red 4.4.4.4 repeat 100000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6726865" y="1811869"/>
            <a:ext cx="53212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@Node5, 1, 4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run router </a:t>
            </a:r>
            <a:r>
              <a:rPr lang="en-US" dirty="0" err="1">
                <a:solidFill>
                  <a:srgbClr val="282828"/>
                </a:solidFill>
              </a:rPr>
              <a:t>ospf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bgp</a:t>
            </a:r>
            <a:r>
              <a:rPr lang="en-US" dirty="0">
                <a:solidFill>
                  <a:srgbClr val="282828"/>
                </a:solidFill>
              </a:rPr>
              <a:t> vpnv4 </a:t>
            </a:r>
            <a:r>
              <a:rPr lang="en-US" dirty="0" err="1">
                <a:solidFill>
                  <a:srgbClr val="282828"/>
                </a:solidFill>
              </a:rPr>
              <a:t>uni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cef</a:t>
            </a:r>
            <a:r>
              <a:rPr lang="en-US" dirty="0">
                <a:solidFill>
                  <a:srgbClr val="282828"/>
                </a:solidFill>
              </a:rPr>
              <a:t>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Traceroute 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5.5.5.5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50.50.50.50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55.55.55.55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5.5.5.5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50.50.50.50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40.40.40.40 source 55.55.55.55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175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15. Use Case Seamless MPLS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  Multi-IGP Domain – OSPF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      (SR Policy Explicit + Binding SID)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16364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2781549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10875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65415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65415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10875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278155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64441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275756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275756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275756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275756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395717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395717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389925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389925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36265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61773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481725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481725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36265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481725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56226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56226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36265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35067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10875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29686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288942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66700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187451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471205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33300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25160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65415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65415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68969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10875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10876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29356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29686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Multi-IGP Domain – OSPF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</a:rPr>
              <a:t>(SR Policy Explicit + Binding SID)</a:t>
            </a:r>
            <a:endParaRPr lang="en-US" sz="3200" dirty="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984969" y="482538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21226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285136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26914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490351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48340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51776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4483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65231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29141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570919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66435" y="539435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88174" y="5397721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131" name="Rounded Rectangular Callout 172">
            <a:extLst>
              <a:ext uri="{FF2B5EF4-FFF2-40B4-BE49-F238E27FC236}">
                <a16:creationId xmlns:a16="http://schemas.microsoft.com/office/drawing/2014/main" id="{EE6DE05D-906A-4965-8320-5FD3858EB9D4}"/>
              </a:ext>
            </a:extLst>
          </p:cNvPr>
          <p:cNvSpPr/>
          <p:nvPr/>
        </p:nvSpPr>
        <p:spPr>
          <a:xfrm>
            <a:off x="2345154" y="1117995"/>
            <a:ext cx="2231077" cy="780170"/>
          </a:xfrm>
          <a:prstGeom prst="wedgeRoundRectCallout">
            <a:avLst>
              <a:gd name="adj1" fmla="val -49891"/>
              <a:gd name="adj2" fmla="val 105655"/>
              <a:gd name="adj3" fmla="val 1666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Vrf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red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Explicit 5-1-4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7CA7868-46AA-4024-8102-FA476D32B03B}"/>
              </a:ext>
            </a:extLst>
          </p:cNvPr>
          <p:cNvCxnSpPr>
            <a:cxnSpLocks/>
            <a:stCxn id="27" idx="0"/>
          </p:cNvCxnSpPr>
          <p:nvPr/>
        </p:nvCxnSpPr>
        <p:spPr>
          <a:xfrm flipH="1">
            <a:off x="2249099" y="2362651"/>
            <a:ext cx="3652742" cy="25682"/>
          </a:xfrm>
          <a:prstGeom prst="line">
            <a:avLst/>
          </a:prstGeom>
          <a:ln w="1270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458DBDD-2024-4D9E-BC08-66413654AD84}"/>
              </a:ext>
            </a:extLst>
          </p:cNvPr>
          <p:cNvCxnSpPr>
            <a:cxnSpLocks/>
          </p:cNvCxnSpPr>
          <p:nvPr/>
        </p:nvCxnSpPr>
        <p:spPr>
          <a:xfrm>
            <a:off x="9454376" y="2679066"/>
            <a:ext cx="38476" cy="2358161"/>
          </a:xfrm>
          <a:prstGeom prst="line">
            <a:avLst/>
          </a:prstGeom>
          <a:ln w="1270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C29B9E5-C820-4A8E-9F72-9DCA733D103D}"/>
              </a:ext>
            </a:extLst>
          </p:cNvPr>
          <p:cNvCxnSpPr>
            <a:cxnSpLocks/>
          </p:cNvCxnSpPr>
          <p:nvPr/>
        </p:nvCxnSpPr>
        <p:spPr>
          <a:xfrm flipH="1">
            <a:off x="6193591" y="2729027"/>
            <a:ext cx="3226969" cy="1960666"/>
          </a:xfrm>
          <a:prstGeom prst="line">
            <a:avLst/>
          </a:prstGeom>
          <a:ln w="1270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1B25C5E-737C-48D3-B28A-DE7DA5A7D888}"/>
              </a:ext>
            </a:extLst>
          </p:cNvPr>
          <p:cNvCxnSpPr>
            <a:cxnSpLocks/>
          </p:cNvCxnSpPr>
          <p:nvPr/>
        </p:nvCxnSpPr>
        <p:spPr>
          <a:xfrm>
            <a:off x="6196034" y="2517761"/>
            <a:ext cx="5788" cy="2206256"/>
          </a:xfrm>
          <a:prstGeom prst="line">
            <a:avLst/>
          </a:prstGeom>
          <a:ln w="1270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3FC9A3-5AFC-48C7-A7FD-1070FBF23B59}"/>
              </a:ext>
            </a:extLst>
          </p:cNvPr>
          <p:cNvSpPr/>
          <p:nvPr/>
        </p:nvSpPr>
        <p:spPr>
          <a:xfrm>
            <a:off x="6046083" y="2013765"/>
            <a:ext cx="1596043" cy="53616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Bsid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90001</a:t>
            </a:r>
          </a:p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1-7-3-2-4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5173046-7FB3-4DEF-8CAD-DD49DF6B9788}"/>
              </a:ext>
            </a:extLst>
          </p:cNvPr>
          <p:cNvCxnSpPr/>
          <p:nvPr/>
        </p:nvCxnSpPr>
        <p:spPr>
          <a:xfrm>
            <a:off x="2129962" y="2828423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214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3200" dirty="0"/>
              <a:t>Multi-IGP Domain OSPF</a:t>
            </a:r>
            <a:br>
              <a:rPr lang="en-US" sz="3200" dirty="0"/>
            </a:br>
            <a:r>
              <a:rPr lang="en-US" sz="3200" kern="0" dirty="0">
                <a:latin typeface="CiscoSansTT Thin" charset="0"/>
              </a:rPr>
              <a:t>(SR Policy Explicit + Binding SID)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282828"/>
                </a:solidFill>
              </a:rPr>
              <a:t>Clear </a:t>
            </a:r>
            <a:r>
              <a:rPr lang="fr-FR" dirty="0" err="1">
                <a:solidFill>
                  <a:srgbClr val="282828"/>
                </a:solidFill>
              </a:rPr>
              <a:t>previous</a:t>
            </a:r>
            <a:r>
              <a:rPr lang="fr-FR" dirty="0">
                <a:solidFill>
                  <a:srgbClr val="282828"/>
                </a:solidFill>
              </a:rPr>
              <a:t> SR-Policy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no-srte-red-explicit-to-node-4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srte-red-bsid-90001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node-1 srte-bsid-90001-to-node-4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fr-FR" dirty="0" err="1">
                <a:solidFill>
                  <a:srgbClr val="282828"/>
                </a:solidFill>
                <a:latin typeface="CiscoSansTT ExtraLight"/>
              </a:rPr>
              <a:t>before</a:t>
            </a:r>
            <a:r>
              <a:rPr lang="fr-FR" dirty="0">
                <a:solidFill>
                  <a:srgbClr val="282828"/>
                </a:solidFill>
                <a:latin typeface="CiscoSansTT ExtraLight"/>
              </a:rPr>
              <a:t> python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after python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6726865" y="1811869"/>
            <a:ext cx="5321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@Node5,  4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run router </a:t>
            </a:r>
            <a:r>
              <a:rPr lang="en-US" dirty="0" err="1">
                <a:solidFill>
                  <a:srgbClr val="282828"/>
                </a:solidFill>
              </a:rPr>
              <a:t>ospf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bgp</a:t>
            </a:r>
            <a:r>
              <a:rPr lang="en-US" dirty="0">
                <a:solidFill>
                  <a:srgbClr val="282828"/>
                </a:solidFill>
              </a:rPr>
              <a:t> vpnv4 </a:t>
            </a:r>
            <a:r>
              <a:rPr lang="en-US" dirty="0" err="1">
                <a:solidFill>
                  <a:srgbClr val="282828"/>
                </a:solidFill>
              </a:rPr>
              <a:t>uni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cef</a:t>
            </a:r>
            <a:r>
              <a:rPr lang="en-US" dirty="0">
                <a:solidFill>
                  <a:srgbClr val="282828"/>
                </a:solidFill>
              </a:rPr>
              <a:t>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Traceroute 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5.5.5.5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blue 14.14.14.14 source 15.15.15.15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961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2781549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510875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654155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65415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5108755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2781550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644419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2757563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2757560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2757560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2757560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3957175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3957176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3899258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3899258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362653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617735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4817254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4817253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362652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4817252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562267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562267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362651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35067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5108755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296862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2889427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66700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1874515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4712055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333006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251606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654158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654158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689693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5108756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5108761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293561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296861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Multi-IGP Domain – OSPF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</a:rPr>
              <a:t>(SR Policy Explicit + Binding SID)</a:t>
            </a:r>
            <a:endParaRPr lang="en-US" sz="3200" dirty="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984969" y="4825389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212264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2851361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269147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4903512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483406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517761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448311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652313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291410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5709196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66435" y="5394352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88174" y="5397721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131" name="Rounded Rectangular Callout 172">
            <a:extLst>
              <a:ext uri="{FF2B5EF4-FFF2-40B4-BE49-F238E27FC236}">
                <a16:creationId xmlns:a16="http://schemas.microsoft.com/office/drawing/2014/main" id="{EE6DE05D-906A-4965-8320-5FD3858EB9D4}"/>
              </a:ext>
            </a:extLst>
          </p:cNvPr>
          <p:cNvSpPr/>
          <p:nvPr/>
        </p:nvSpPr>
        <p:spPr>
          <a:xfrm>
            <a:off x="2345154" y="1117995"/>
            <a:ext cx="2231077" cy="780170"/>
          </a:xfrm>
          <a:prstGeom prst="wedgeRoundRectCallout">
            <a:avLst>
              <a:gd name="adj1" fmla="val -49891"/>
              <a:gd name="adj2" fmla="val 105655"/>
              <a:gd name="adj3" fmla="val 1666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Vrf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red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Explicit 5-1-4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7CA7868-46AA-4024-8102-FA476D32B03B}"/>
              </a:ext>
            </a:extLst>
          </p:cNvPr>
          <p:cNvCxnSpPr>
            <a:cxnSpLocks/>
            <a:stCxn id="27" idx="0"/>
          </p:cNvCxnSpPr>
          <p:nvPr/>
        </p:nvCxnSpPr>
        <p:spPr>
          <a:xfrm flipH="1">
            <a:off x="2249099" y="2362651"/>
            <a:ext cx="3652742" cy="25682"/>
          </a:xfrm>
          <a:prstGeom prst="line">
            <a:avLst/>
          </a:prstGeom>
          <a:ln w="1270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458DBDD-2024-4D9E-BC08-66413654AD84}"/>
              </a:ext>
            </a:extLst>
          </p:cNvPr>
          <p:cNvCxnSpPr>
            <a:cxnSpLocks/>
          </p:cNvCxnSpPr>
          <p:nvPr/>
        </p:nvCxnSpPr>
        <p:spPr>
          <a:xfrm>
            <a:off x="9454376" y="2679066"/>
            <a:ext cx="38476" cy="2358161"/>
          </a:xfrm>
          <a:prstGeom prst="line">
            <a:avLst/>
          </a:prstGeom>
          <a:ln w="1270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B87C5B9-751C-4160-88FC-91D745685665}"/>
              </a:ext>
            </a:extLst>
          </p:cNvPr>
          <p:cNvCxnSpPr>
            <a:cxnSpLocks/>
          </p:cNvCxnSpPr>
          <p:nvPr/>
        </p:nvCxnSpPr>
        <p:spPr>
          <a:xfrm flipV="1">
            <a:off x="2367657" y="3049062"/>
            <a:ext cx="3424746" cy="2180751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C29B9E5-C820-4A8E-9F72-9DCA733D103D}"/>
              </a:ext>
            </a:extLst>
          </p:cNvPr>
          <p:cNvCxnSpPr>
            <a:cxnSpLocks/>
          </p:cNvCxnSpPr>
          <p:nvPr/>
        </p:nvCxnSpPr>
        <p:spPr>
          <a:xfrm flipH="1">
            <a:off x="6193591" y="2729027"/>
            <a:ext cx="3226969" cy="1960666"/>
          </a:xfrm>
          <a:prstGeom prst="line">
            <a:avLst/>
          </a:prstGeom>
          <a:ln w="1270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ular Callout 172">
            <a:extLst>
              <a:ext uri="{FF2B5EF4-FFF2-40B4-BE49-F238E27FC236}">
                <a16:creationId xmlns:a16="http://schemas.microsoft.com/office/drawing/2014/main" id="{31922192-DDBC-4612-97FB-A117BAD1A696}"/>
              </a:ext>
            </a:extLst>
          </p:cNvPr>
          <p:cNvSpPr/>
          <p:nvPr/>
        </p:nvSpPr>
        <p:spPr>
          <a:xfrm>
            <a:off x="2345154" y="5719531"/>
            <a:ext cx="2231077" cy="944713"/>
          </a:xfrm>
          <a:prstGeom prst="wedgeRoundRectCallout">
            <a:avLst>
              <a:gd name="adj1" fmla="val -24927"/>
              <a:gd name="adj2" fmla="val -129365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Vrf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blue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c4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Explicit 5-6-8-1-4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1B25C5E-737C-48D3-B28A-DE7DA5A7D888}"/>
              </a:ext>
            </a:extLst>
          </p:cNvPr>
          <p:cNvCxnSpPr>
            <a:cxnSpLocks/>
          </p:cNvCxnSpPr>
          <p:nvPr/>
        </p:nvCxnSpPr>
        <p:spPr>
          <a:xfrm>
            <a:off x="6196034" y="2517761"/>
            <a:ext cx="5788" cy="2206256"/>
          </a:xfrm>
          <a:prstGeom prst="line">
            <a:avLst/>
          </a:prstGeom>
          <a:ln w="1270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3FC9A3-5AFC-48C7-A7FD-1070FBF23B59}"/>
              </a:ext>
            </a:extLst>
          </p:cNvPr>
          <p:cNvSpPr/>
          <p:nvPr/>
        </p:nvSpPr>
        <p:spPr>
          <a:xfrm>
            <a:off x="6046083" y="2013765"/>
            <a:ext cx="1596043" cy="53616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3">
                    <a:lumMod val="50000"/>
                  </a:schemeClr>
                </a:solidFill>
              </a:rPr>
              <a:t>Bsid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 90001</a:t>
            </a:r>
          </a:p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1-7-3-2-4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5173046-7FB3-4DEF-8CAD-DD49DF6B9788}"/>
              </a:ext>
            </a:extLst>
          </p:cNvPr>
          <p:cNvCxnSpPr/>
          <p:nvPr/>
        </p:nvCxnSpPr>
        <p:spPr>
          <a:xfrm>
            <a:off x="2129962" y="2828423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F4809F7-C4E4-4008-9B3B-142B47DB0AD0}"/>
              </a:ext>
            </a:extLst>
          </p:cNvPr>
          <p:cNvCxnSpPr>
            <a:cxnSpLocks/>
          </p:cNvCxnSpPr>
          <p:nvPr/>
        </p:nvCxnSpPr>
        <p:spPr>
          <a:xfrm>
            <a:off x="2382510" y="2962210"/>
            <a:ext cx="5788" cy="2206256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25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3200" dirty="0"/>
              <a:t>Multi-IGP Domain OSPF</a:t>
            </a:r>
            <a:br>
              <a:rPr lang="en-US" sz="3200" dirty="0"/>
            </a:br>
            <a:r>
              <a:rPr lang="en-US" sz="3200" kern="0" dirty="0">
                <a:latin typeface="CiscoSansTT Thin" charset="0"/>
              </a:rPr>
              <a:t>(SR Policy Explicit + Binding SID)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no-srte-red-explicit-to-node-4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srte-red-bsid-90001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srte-blue-bsid-90001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node-1 srte-bsid-90001-to-node-4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fr-FR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fr-FR" dirty="0" err="1">
                <a:solidFill>
                  <a:srgbClr val="282828"/>
                </a:solidFill>
                <a:latin typeface="CiscoSansTT ExtraLight"/>
              </a:rPr>
              <a:t>before</a:t>
            </a:r>
            <a:r>
              <a:rPr lang="fr-FR" dirty="0">
                <a:solidFill>
                  <a:srgbClr val="282828"/>
                </a:solidFill>
                <a:latin typeface="CiscoSansTT ExtraLight"/>
              </a:rPr>
              <a:t> python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after python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6726865" y="1811869"/>
            <a:ext cx="5321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@Node5,  4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run router </a:t>
            </a:r>
            <a:r>
              <a:rPr lang="en-US" dirty="0" err="1">
                <a:solidFill>
                  <a:srgbClr val="282828"/>
                </a:solidFill>
              </a:rPr>
              <a:t>ospf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bgp</a:t>
            </a:r>
            <a:r>
              <a:rPr lang="en-US" dirty="0">
                <a:solidFill>
                  <a:srgbClr val="282828"/>
                </a:solidFill>
              </a:rPr>
              <a:t> vpnv4 </a:t>
            </a:r>
            <a:r>
              <a:rPr lang="en-US" dirty="0" err="1">
                <a:solidFill>
                  <a:srgbClr val="282828"/>
                </a:solidFill>
              </a:rPr>
              <a:t>uni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cef</a:t>
            </a:r>
            <a:r>
              <a:rPr lang="en-US" dirty="0">
                <a:solidFill>
                  <a:srgbClr val="282828"/>
                </a:solidFill>
              </a:rPr>
              <a:t>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Traceroute 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5.5.5.5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blue 14.14.14.14 source 15.15.15.15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1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799C-7AA1-406E-B82A-E549A299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Access Credential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6A8042-302F-42F0-95F0-30CA027412DD}"/>
              </a:ext>
            </a:extLst>
          </p:cNvPr>
          <p:cNvGrpSpPr/>
          <p:nvPr/>
        </p:nvGrpSpPr>
        <p:grpSpPr>
          <a:xfrm>
            <a:off x="406401" y="1396410"/>
            <a:ext cx="11446933" cy="4809655"/>
            <a:chOff x="0" y="1260945"/>
            <a:chExt cx="12192000" cy="52725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B22ED6-66C6-4304-BFBB-0B178EABA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79185"/>
              <a:ext cx="12192000" cy="48542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2EF7CB-1293-425E-8FCC-9072A1936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0945"/>
              <a:ext cx="12192000" cy="407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29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64"/>
          <p:cNvCxnSpPr>
            <a:stCxn id="35" idx="4"/>
            <a:endCxn id="40" idx="0"/>
          </p:cNvCxnSpPr>
          <p:nvPr/>
        </p:nvCxnSpPr>
        <p:spPr>
          <a:xfrm>
            <a:off x="9822895" y="2573726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350361" y="4900932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350361" y="2446332"/>
            <a:ext cx="335031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103008" y="2446332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103008" y="4900932"/>
            <a:ext cx="3520337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5" idx="4"/>
            <a:endCxn id="30" idx="0"/>
          </p:cNvCxnSpPr>
          <p:nvPr/>
        </p:nvCxnSpPr>
        <p:spPr>
          <a:xfrm>
            <a:off x="5900223" y="2573727"/>
            <a:ext cx="0" cy="22907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3"/>
            <a:endCxn id="257" idx="1"/>
          </p:cNvCxnSpPr>
          <p:nvPr/>
        </p:nvCxnSpPr>
        <p:spPr>
          <a:xfrm flipV="1">
            <a:off x="10025679" y="2436596"/>
            <a:ext cx="807956" cy="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210925" y="2549740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5963570" y="2549737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7" idx="3"/>
          </p:cNvCxnSpPr>
          <p:nvPr/>
        </p:nvCxnSpPr>
        <p:spPr>
          <a:xfrm flipV="1">
            <a:off x="4171317" y="2549737"/>
            <a:ext cx="1695920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126975" y="2549737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147577" y="3749352"/>
            <a:ext cx="1757608" cy="11151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5963569" y="3749353"/>
            <a:ext cx="1897272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058120" y="3691435"/>
            <a:ext cx="1931691" cy="125498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834603" y="3691435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948027" y="2154830"/>
            <a:ext cx="402335" cy="711837"/>
            <a:chOff x="3557590" y="1960676"/>
            <a:chExt cx="548640" cy="66987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5" cy="241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2511">
                <a:defRPr/>
              </a:pPr>
              <a:endParaRPr lang="en-US" sz="1065" b="1" dirty="0">
                <a:solidFill>
                  <a:srgbClr val="676767"/>
                </a:solidFill>
                <a:latin typeface="Arial"/>
                <a:ea typeface="ＭＳ Ｐゴシック" pitchFamily="34" charset="-128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057990" y="2409912"/>
            <a:ext cx="179175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511">
              <a:defRPr/>
            </a:pPr>
            <a:r>
              <a:rPr lang="en-US" sz="1865" b="1" dirty="0">
                <a:solidFill>
                  <a:srgbClr val="FFFFFF"/>
                </a:solidFill>
                <a:latin typeface="Arial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48027" y="4609431"/>
            <a:ext cx="402335" cy="730186"/>
            <a:chOff x="1511825" y="1696823"/>
            <a:chExt cx="548640" cy="687141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141"/>
              <a:chOff x="3557590" y="1960676"/>
              <a:chExt cx="548640" cy="68714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5" cy="2411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00673" y="4609430"/>
            <a:ext cx="402335" cy="730185"/>
            <a:chOff x="1511825" y="1696823"/>
            <a:chExt cx="548640" cy="68714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23345" y="2154829"/>
            <a:ext cx="402335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23345" y="4609429"/>
            <a:ext cx="402335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68983" y="3354444"/>
            <a:ext cx="402335" cy="730185"/>
            <a:chOff x="1511825" y="1696823"/>
            <a:chExt cx="548640" cy="68714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724641" y="3354444"/>
            <a:ext cx="402335" cy="730185"/>
            <a:chOff x="1511825" y="1696823"/>
            <a:chExt cx="548640" cy="68714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00673" y="2154828"/>
            <a:ext cx="402335" cy="730185"/>
            <a:chOff x="1511825" y="1696823"/>
            <a:chExt cx="548640" cy="68714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142"/>
              <a:chOff x="3557590" y="1960676"/>
              <a:chExt cx="548640" cy="68714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5" cy="241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2511">
                  <a:defRPr/>
                </a:pPr>
                <a:endParaRPr lang="en-US" sz="1065" b="1" dirty="0">
                  <a:solidFill>
                    <a:srgbClr val="676767"/>
                  </a:solidFill>
                  <a:latin typeface="Arial"/>
                  <a:ea typeface="ＭＳ Ｐゴシック" pitchFamily="34" charset="-128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2511">
                <a:defRPr/>
              </a:pPr>
              <a:r>
                <a:rPr lang="en-US" sz="1865" b="1" dirty="0">
                  <a:solidFill>
                    <a:srgbClr val="FFFFFF"/>
                  </a:solidFill>
                  <a:latin typeface="Arial"/>
                </a:rPr>
                <a:t>1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996015" y="2142851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cxnSp>
        <p:nvCxnSpPr>
          <p:cNvPr id="210" name="Straight Connector 209"/>
          <p:cNvCxnSpPr>
            <a:stCxn id="241" idx="3"/>
            <a:endCxn id="42" idx="3"/>
          </p:cNvCxnSpPr>
          <p:nvPr/>
        </p:nvCxnSpPr>
        <p:spPr>
          <a:xfrm flipH="1" flipV="1">
            <a:off x="10025679" y="4900932"/>
            <a:ext cx="898936" cy="65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7" idx="1"/>
          </p:cNvCxnSpPr>
          <p:nvPr/>
        </p:nvCxnSpPr>
        <p:spPr>
          <a:xfrm flipH="1" flipV="1">
            <a:off x="1388282" y="2089039"/>
            <a:ext cx="559745" cy="35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1658991" y="2681604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1648891" y="4459178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0/0</a:t>
            </a:r>
          </a:p>
        </p:txBody>
      </p:sp>
      <p:sp>
        <p:nvSpPr>
          <p:cNvPr id="147" name="Freeform 37"/>
          <p:cNvSpPr>
            <a:spLocks noEditPoints="1"/>
          </p:cNvSpPr>
          <p:nvPr/>
        </p:nvSpPr>
        <p:spPr bwMode="auto">
          <a:xfrm>
            <a:off x="1030591" y="1666692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10559348" y="4504232"/>
            <a:ext cx="1179552" cy="818456"/>
            <a:chOff x="7596714" y="3798392"/>
            <a:chExt cx="1179552" cy="818456"/>
          </a:xfrm>
        </p:grpSpPr>
        <p:pic>
          <p:nvPicPr>
            <p:cNvPr id="159" name="Picture 15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596714" y="3798392"/>
              <a:ext cx="1179552" cy="818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/>
            <p:cNvGrpSpPr/>
            <p:nvPr/>
          </p:nvGrpSpPr>
          <p:grpSpPr>
            <a:xfrm>
              <a:off x="7928050" y="4043095"/>
              <a:ext cx="581621" cy="455383"/>
              <a:chOff x="6999828" y="2452870"/>
              <a:chExt cx="581621" cy="455383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82601" y="2452870"/>
                <a:ext cx="382751" cy="455383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7096316" y="2460803"/>
                <a:ext cx="357701" cy="447450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8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9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0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1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2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53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8" name="Rounded Rectangle 207"/>
              <p:cNvSpPr/>
              <p:nvPr/>
            </p:nvSpPr>
            <p:spPr>
              <a:xfrm>
                <a:off x="7332157" y="2597651"/>
                <a:ext cx="249292" cy="31060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3" name="Group 232"/>
              <p:cNvGrpSpPr/>
              <p:nvPr/>
            </p:nvGrpSpPr>
            <p:grpSpPr>
              <a:xfrm>
                <a:off x="7347224" y="2615319"/>
                <a:ext cx="219957" cy="27514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42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3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4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5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6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7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34" name="Rounded Rectangle 233"/>
              <p:cNvSpPr/>
              <p:nvPr/>
            </p:nvSpPr>
            <p:spPr>
              <a:xfrm>
                <a:off x="6999828" y="2656499"/>
                <a:ext cx="202061" cy="251754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012040" y="2670820"/>
                <a:ext cx="178283" cy="223014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36" name="Freeform 135"/>
                <p:cNvSpPr>
                  <a:spLocks noEditPoints="1"/>
                </p:cNvSpPr>
                <p:nvPr/>
              </p:nvSpPr>
              <p:spPr bwMode="auto">
                <a:xfrm>
                  <a:off x="5137150" y="-115888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7" name="Freeform 136"/>
                <p:cNvSpPr>
                  <a:spLocks noEditPoints="1"/>
                </p:cNvSpPr>
                <p:nvPr/>
              </p:nvSpPr>
              <p:spPr bwMode="auto">
                <a:xfrm>
                  <a:off x="5137150" y="-222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8" name="Freeform 137"/>
                <p:cNvSpPr>
                  <a:spLocks noEditPoints="1"/>
                </p:cNvSpPr>
                <p:nvPr/>
              </p:nvSpPr>
              <p:spPr bwMode="auto">
                <a:xfrm>
                  <a:off x="5137150" y="73025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39" name="Freeform 138"/>
                <p:cNvSpPr>
                  <a:spLocks noEditPoints="1"/>
                </p:cNvSpPr>
                <p:nvPr/>
              </p:nvSpPr>
              <p:spPr bwMode="auto">
                <a:xfrm>
                  <a:off x="5137150" y="166687"/>
                  <a:ext cx="357188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0" name="Freeform 139"/>
                <p:cNvSpPr>
                  <a:spLocks noEditPoints="1"/>
                </p:cNvSpPr>
                <p:nvPr/>
              </p:nvSpPr>
              <p:spPr bwMode="auto">
                <a:xfrm>
                  <a:off x="5137150" y="261937"/>
                  <a:ext cx="357188" cy="73025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41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254" name="Group 253"/>
          <p:cNvGrpSpPr/>
          <p:nvPr/>
        </p:nvGrpSpPr>
        <p:grpSpPr>
          <a:xfrm>
            <a:off x="10585709" y="2125183"/>
            <a:ext cx="861615" cy="597849"/>
            <a:chOff x="7730882" y="5800027"/>
            <a:chExt cx="861615" cy="597849"/>
          </a:xfrm>
        </p:grpSpPr>
        <p:pic>
          <p:nvPicPr>
            <p:cNvPr id="255" name="Picture 25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6" b="15708"/>
            <a:stretch/>
          </p:blipFill>
          <p:spPr bwMode="auto">
            <a:xfrm>
              <a:off x="7730882" y="5800027"/>
              <a:ext cx="861615" cy="597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256" name="Group 255"/>
            <p:cNvGrpSpPr/>
            <p:nvPr/>
          </p:nvGrpSpPr>
          <p:grpSpPr>
            <a:xfrm>
              <a:off x="7978809" y="5882840"/>
              <a:ext cx="365760" cy="457200"/>
              <a:chOff x="7620659" y="1760158"/>
              <a:chExt cx="182098" cy="226882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7620659" y="1760158"/>
                <a:ext cx="182098" cy="226882"/>
              </a:xfrm>
              <a:prstGeom prst="roundRect">
                <a:avLst>
                  <a:gd name="adj" fmla="val 9820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7" eaLnBrk="0" hangingPunct="0"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58" name="Group 257"/>
              <p:cNvGrpSpPr/>
              <p:nvPr/>
            </p:nvGrpSpPr>
            <p:grpSpPr>
              <a:xfrm>
                <a:off x="7631665" y="1773063"/>
                <a:ext cx="160670" cy="200982"/>
                <a:chOff x="5097463" y="-157163"/>
                <a:chExt cx="436563" cy="546100"/>
              </a:xfrm>
              <a:solidFill>
                <a:srgbClr val="2968AF"/>
              </a:solidFill>
            </p:grpSpPr>
            <p:sp>
              <p:nvSpPr>
                <p:cNvPr id="259" name="Freeform 135"/>
                <p:cNvSpPr>
                  <a:spLocks noEditPoints="1"/>
                </p:cNvSpPr>
                <p:nvPr/>
              </p:nvSpPr>
              <p:spPr bwMode="auto">
                <a:xfrm>
                  <a:off x="5137151" y="-11588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7 w 451"/>
                    <a:gd name="T5" fmla="*/ 11 h 93"/>
                    <a:gd name="T6" fmla="*/ 449 w 451"/>
                    <a:gd name="T7" fmla="*/ 18 h 93"/>
                    <a:gd name="T8" fmla="*/ 451 w 451"/>
                    <a:gd name="T9" fmla="*/ 72 h 93"/>
                    <a:gd name="T10" fmla="*/ 449 w 451"/>
                    <a:gd name="T11" fmla="*/ 76 h 93"/>
                    <a:gd name="T12" fmla="*/ 444 w 451"/>
                    <a:gd name="T13" fmla="*/ 88 h 93"/>
                    <a:gd name="T14" fmla="*/ 433 w 451"/>
                    <a:gd name="T15" fmla="*/ 93 h 93"/>
                    <a:gd name="T16" fmla="*/ 22 w 451"/>
                    <a:gd name="T17" fmla="*/ 93 h 93"/>
                    <a:gd name="T18" fmla="*/ 18 w 451"/>
                    <a:gd name="T19" fmla="*/ 93 h 93"/>
                    <a:gd name="T20" fmla="*/ 7 w 451"/>
                    <a:gd name="T21" fmla="*/ 88 h 93"/>
                    <a:gd name="T22" fmla="*/ 0 w 451"/>
                    <a:gd name="T23" fmla="*/ 76 h 93"/>
                    <a:gd name="T24" fmla="*/ 0 w 451"/>
                    <a:gd name="T25" fmla="*/ 23 h 93"/>
                    <a:gd name="T26" fmla="*/ 0 w 451"/>
                    <a:gd name="T27" fmla="*/ 18 h 93"/>
                    <a:gd name="T28" fmla="*/ 7 w 451"/>
                    <a:gd name="T29" fmla="*/ 7 h 93"/>
                    <a:gd name="T30" fmla="*/ 18 w 451"/>
                    <a:gd name="T31" fmla="*/ 2 h 93"/>
                    <a:gd name="T32" fmla="*/ 428 w 451"/>
                    <a:gd name="T33" fmla="*/ 0 h 93"/>
                    <a:gd name="T34" fmla="*/ 219 w 451"/>
                    <a:gd name="T35" fmla="*/ 39 h 93"/>
                    <a:gd name="T36" fmla="*/ 211 w 451"/>
                    <a:gd name="T37" fmla="*/ 42 h 93"/>
                    <a:gd name="T38" fmla="*/ 208 w 451"/>
                    <a:gd name="T39" fmla="*/ 50 h 93"/>
                    <a:gd name="T40" fmla="*/ 208 w 451"/>
                    <a:gd name="T41" fmla="*/ 54 h 93"/>
                    <a:gd name="T42" fmla="*/ 215 w 451"/>
                    <a:gd name="T43" fmla="*/ 60 h 93"/>
                    <a:gd name="T44" fmla="*/ 391 w 451"/>
                    <a:gd name="T45" fmla="*/ 61 h 93"/>
                    <a:gd name="T46" fmla="*/ 395 w 451"/>
                    <a:gd name="T47" fmla="*/ 60 h 93"/>
                    <a:gd name="T48" fmla="*/ 401 w 451"/>
                    <a:gd name="T49" fmla="*/ 54 h 93"/>
                    <a:gd name="T50" fmla="*/ 402 w 451"/>
                    <a:gd name="T51" fmla="*/ 50 h 93"/>
                    <a:gd name="T52" fmla="*/ 400 w 451"/>
                    <a:gd name="T53" fmla="*/ 42 h 93"/>
                    <a:gd name="T54" fmla="*/ 391 w 451"/>
                    <a:gd name="T55" fmla="*/ 39 h 93"/>
                    <a:gd name="T56" fmla="*/ 57 w 451"/>
                    <a:gd name="T57" fmla="*/ 39 h 93"/>
                    <a:gd name="T58" fmla="*/ 53 w 451"/>
                    <a:gd name="T59" fmla="*/ 39 h 93"/>
                    <a:gd name="T60" fmla="*/ 48 w 451"/>
                    <a:gd name="T61" fmla="*/ 46 h 93"/>
                    <a:gd name="T62" fmla="*/ 46 w 451"/>
                    <a:gd name="T63" fmla="*/ 50 h 93"/>
                    <a:gd name="T64" fmla="*/ 50 w 451"/>
                    <a:gd name="T65" fmla="*/ 57 h 93"/>
                    <a:gd name="T66" fmla="*/ 57 w 451"/>
                    <a:gd name="T67" fmla="*/ 61 h 93"/>
                    <a:gd name="T68" fmla="*/ 62 w 451"/>
                    <a:gd name="T69" fmla="*/ 60 h 93"/>
                    <a:gd name="T70" fmla="*/ 68 w 451"/>
                    <a:gd name="T71" fmla="*/ 54 h 93"/>
                    <a:gd name="T72" fmla="*/ 68 w 451"/>
                    <a:gd name="T73" fmla="*/ 50 h 93"/>
                    <a:gd name="T74" fmla="*/ 65 w 451"/>
                    <a:gd name="T75" fmla="*/ 42 h 93"/>
                    <a:gd name="T76" fmla="*/ 57 w 451"/>
                    <a:gd name="T77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2"/>
                      </a:lnTo>
                      <a:lnTo>
                        <a:pt x="437" y="3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3"/>
                      </a:lnTo>
                      <a:lnTo>
                        <a:pt x="451" y="72"/>
                      </a:lnTo>
                      <a:lnTo>
                        <a:pt x="451" y="72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4" y="88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2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2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7"/>
                      </a:lnTo>
                      <a:lnTo>
                        <a:pt x="215" y="60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60"/>
                      </a:lnTo>
                      <a:lnTo>
                        <a:pt x="400" y="57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60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60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0" name="Freeform 136"/>
                <p:cNvSpPr>
                  <a:spLocks noEditPoints="1"/>
                </p:cNvSpPr>
                <p:nvPr/>
              </p:nvSpPr>
              <p:spPr bwMode="auto">
                <a:xfrm>
                  <a:off x="5137151" y="-22224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3 h 93"/>
                    <a:gd name="T4" fmla="*/ 444 w 451"/>
                    <a:gd name="T5" fmla="*/ 7 h 93"/>
                    <a:gd name="T6" fmla="*/ 448 w 451"/>
                    <a:gd name="T7" fmla="*/ 13 h 93"/>
                    <a:gd name="T8" fmla="*/ 451 w 451"/>
                    <a:gd name="T9" fmla="*/ 23 h 93"/>
                    <a:gd name="T10" fmla="*/ 451 w 451"/>
                    <a:gd name="T11" fmla="*/ 71 h 93"/>
                    <a:gd name="T12" fmla="*/ 448 w 451"/>
                    <a:gd name="T13" fmla="*/ 79 h 93"/>
                    <a:gd name="T14" fmla="*/ 444 w 451"/>
                    <a:gd name="T15" fmla="*/ 88 h 93"/>
                    <a:gd name="T16" fmla="*/ 437 w 451"/>
                    <a:gd name="T17" fmla="*/ 92 h 93"/>
                    <a:gd name="T18" fmla="*/ 428 w 451"/>
                    <a:gd name="T19" fmla="*/ 93 h 93"/>
                    <a:gd name="T20" fmla="*/ 22 w 451"/>
                    <a:gd name="T21" fmla="*/ 93 h 93"/>
                    <a:gd name="T22" fmla="*/ 14 w 451"/>
                    <a:gd name="T23" fmla="*/ 92 h 93"/>
                    <a:gd name="T24" fmla="*/ 2 w 451"/>
                    <a:gd name="T25" fmla="*/ 79 h 93"/>
                    <a:gd name="T26" fmla="*/ 0 w 451"/>
                    <a:gd name="T27" fmla="*/ 71 h 93"/>
                    <a:gd name="T28" fmla="*/ 0 w 451"/>
                    <a:gd name="T29" fmla="*/ 23 h 93"/>
                    <a:gd name="T30" fmla="*/ 2 w 451"/>
                    <a:gd name="T31" fmla="*/ 13 h 93"/>
                    <a:gd name="T32" fmla="*/ 14 w 451"/>
                    <a:gd name="T33" fmla="*/ 3 h 93"/>
                    <a:gd name="T34" fmla="*/ 22 w 451"/>
                    <a:gd name="T35" fmla="*/ 0 h 93"/>
                    <a:gd name="T36" fmla="*/ 219 w 451"/>
                    <a:gd name="T37" fmla="*/ 39 h 93"/>
                    <a:gd name="T38" fmla="*/ 215 w 451"/>
                    <a:gd name="T39" fmla="*/ 39 h 93"/>
                    <a:gd name="T40" fmla="*/ 208 w 451"/>
                    <a:gd name="T41" fmla="*/ 46 h 93"/>
                    <a:gd name="T42" fmla="*/ 208 w 451"/>
                    <a:gd name="T43" fmla="*/ 50 h 93"/>
                    <a:gd name="T44" fmla="*/ 211 w 451"/>
                    <a:gd name="T45" fmla="*/ 58 h 93"/>
                    <a:gd name="T46" fmla="*/ 219 w 451"/>
                    <a:gd name="T47" fmla="*/ 61 h 93"/>
                    <a:gd name="T48" fmla="*/ 391 w 451"/>
                    <a:gd name="T49" fmla="*/ 61 h 93"/>
                    <a:gd name="T50" fmla="*/ 400 w 451"/>
                    <a:gd name="T51" fmla="*/ 58 h 93"/>
                    <a:gd name="T52" fmla="*/ 402 w 451"/>
                    <a:gd name="T53" fmla="*/ 50 h 93"/>
                    <a:gd name="T54" fmla="*/ 401 w 451"/>
                    <a:gd name="T55" fmla="*/ 46 h 93"/>
                    <a:gd name="T56" fmla="*/ 395 w 451"/>
                    <a:gd name="T57" fmla="*/ 39 h 93"/>
                    <a:gd name="T58" fmla="*/ 219 w 451"/>
                    <a:gd name="T59" fmla="*/ 39 h 93"/>
                    <a:gd name="T60" fmla="*/ 57 w 451"/>
                    <a:gd name="T61" fmla="*/ 39 h 93"/>
                    <a:gd name="T62" fmla="*/ 50 w 451"/>
                    <a:gd name="T63" fmla="*/ 42 h 93"/>
                    <a:gd name="T64" fmla="*/ 46 w 451"/>
                    <a:gd name="T65" fmla="*/ 50 h 93"/>
                    <a:gd name="T66" fmla="*/ 48 w 451"/>
                    <a:gd name="T67" fmla="*/ 54 h 93"/>
                    <a:gd name="T68" fmla="*/ 53 w 451"/>
                    <a:gd name="T69" fmla="*/ 59 h 93"/>
                    <a:gd name="T70" fmla="*/ 57 w 451"/>
                    <a:gd name="T71" fmla="*/ 61 h 93"/>
                    <a:gd name="T72" fmla="*/ 65 w 451"/>
                    <a:gd name="T73" fmla="*/ 57 h 93"/>
                    <a:gd name="T74" fmla="*/ 68 w 451"/>
                    <a:gd name="T75" fmla="*/ 50 h 93"/>
                    <a:gd name="T76" fmla="*/ 68 w 451"/>
                    <a:gd name="T77" fmla="*/ 46 h 93"/>
                    <a:gd name="T78" fmla="*/ 62 w 451"/>
                    <a:gd name="T79" fmla="*/ 39 h 93"/>
                    <a:gd name="T80" fmla="*/ 57 w 451"/>
                    <a:gd name="T81" fmla="*/ 3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1"/>
                      </a:lnTo>
                      <a:lnTo>
                        <a:pt x="437" y="3"/>
                      </a:lnTo>
                      <a:lnTo>
                        <a:pt x="441" y="4"/>
                      </a:lnTo>
                      <a:lnTo>
                        <a:pt x="444" y="7"/>
                      </a:lnTo>
                      <a:lnTo>
                        <a:pt x="447" y="11"/>
                      </a:lnTo>
                      <a:lnTo>
                        <a:pt x="448" y="13"/>
                      </a:lnTo>
                      <a:lnTo>
                        <a:pt x="449" y="19"/>
                      </a:lnTo>
                      <a:lnTo>
                        <a:pt x="451" y="23"/>
                      </a:lnTo>
                      <a:lnTo>
                        <a:pt x="451" y="71"/>
                      </a:lnTo>
                      <a:lnTo>
                        <a:pt x="451" y="71"/>
                      </a:lnTo>
                      <a:lnTo>
                        <a:pt x="449" y="75"/>
                      </a:lnTo>
                      <a:lnTo>
                        <a:pt x="448" y="79"/>
                      </a:lnTo>
                      <a:lnTo>
                        <a:pt x="447" y="83"/>
                      </a:lnTo>
                      <a:lnTo>
                        <a:pt x="444" y="88"/>
                      </a:lnTo>
                      <a:lnTo>
                        <a:pt x="441" y="90"/>
                      </a:lnTo>
                      <a:lnTo>
                        <a:pt x="437" y="92"/>
                      </a:lnTo>
                      <a:lnTo>
                        <a:pt x="433" y="93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3"/>
                      </a:lnTo>
                      <a:lnTo>
                        <a:pt x="14" y="92"/>
                      </a:lnTo>
                      <a:lnTo>
                        <a:pt x="7" y="88"/>
                      </a:lnTo>
                      <a:lnTo>
                        <a:pt x="2" y="79"/>
                      </a:lnTo>
                      <a:lnTo>
                        <a:pt x="0" y="75"/>
                      </a:lnTo>
                      <a:lnTo>
                        <a:pt x="0" y="71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9"/>
                      </a:lnTo>
                      <a:lnTo>
                        <a:pt x="2" y="13"/>
                      </a:lnTo>
                      <a:lnTo>
                        <a:pt x="7" y="7"/>
                      </a:lnTo>
                      <a:lnTo>
                        <a:pt x="14" y="3"/>
                      </a:lnTo>
                      <a:lnTo>
                        <a:pt x="18" y="1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9"/>
                      </a:moveTo>
                      <a:lnTo>
                        <a:pt x="219" y="39"/>
                      </a:lnTo>
                      <a:lnTo>
                        <a:pt x="215" y="39"/>
                      </a:lnTo>
                      <a:lnTo>
                        <a:pt x="211" y="42"/>
                      </a:lnTo>
                      <a:lnTo>
                        <a:pt x="208" y="46"/>
                      </a:lnTo>
                      <a:lnTo>
                        <a:pt x="208" y="50"/>
                      </a:lnTo>
                      <a:lnTo>
                        <a:pt x="208" y="50"/>
                      </a:lnTo>
                      <a:lnTo>
                        <a:pt x="208" y="54"/>
                      </a:lnTo>
                      <a:lnTo>
                        <a:pt x="211" y="58"/>
                      </a:lnTo>
                      <a:lnTo>
                        <a:pt x="215" y="59"/>
                      </a:lnTo>
                      <a:lnTo>
                        <a:pt x="219" y="61"/>
                      </a:lnTo>
                      <a:lnTo>
                        <a:pt x="391" y="61"/>
                      </a:lnTo>
                      <a:lnTo>
                        <a:pt x="391" y="61"/>
                      </a:lnTo>
                      <a:lnTo>
                        <a:pt x="395" y="59"/>
                      </a:lnTo>
                      <a:lnTo>
                        <a:pt x="400" y="58"/>
                      </a:lnTo>
                      <a:lnTo>
                        <a:pt x="401" y="54"/>
                      </a:lnTo>
                      <a:lnTo>
                        <a:pt x="402" y="50"/>
                      </a:lnTo>
                      <a:lnTo>
                        <a:pt x="402" y="50"/>
                      </a:lnTo>
                      <a:lnTo>
                        <a:pt x="401" y="46"/>
                      </a:lnTo>
                      <a:lnTo>
                        <a:pt x="400" y="42"/>
                      </a:lnTo>
                      <a:lnTo>
                        <a:pt x="395" y="39"/>
                      </a:lnTo>
                      <a:lnTo>
                        <a:pt x="391" y="39"/>
                      </a:lnTo>
                      <a:lnTo>
                        <a:pt x="219" y="39"/>
                      </a:lnTo>
                      <a:close/>
                      <a:moveTo>
                        <a:pt x="57" y="39"/>
                      </a:moveTo>
                      <a:lnTo>
                        <a:pt x="57" y="39"/>
                      </a:lnTo>
                      <a:lnTo>
                        <a:pt x="53" y="39"/>
                      </a:lnTo>
                      <a:lnTo>
                        <a:pt x="50" y="42"/>
                      </a:lnTo>
                      <a:lnTo>
                        <a:pt x="48" y="46"/>
                      </a:lnTo>
                      <a:lnTo>
                        <a:pt x="46" y="50"/>
                      </a:lnTo>
                      <a:lnTo>
                        <a:pt x="46" y="50"/>
                      </a:lnTo>
                      <a:lnTo>
                        <a:pt x="48" y="54"/>
                      </a:lnTo>
                      <a:lnTo>
                        <a:pt x="50" y="57"/>
                      </a:lnTo>
                      <a:lnTo>
                        <a:pt x="53" y="59"/>
                      </a:lnTo>
                      <a:lnTo>
                        <a:pt x="57" y="61"/>
                      </a:lnTo>
                      <a:lnTo>
                        <a:pt x="57" y="61"/>
                      </a:lnTo>
                      <a:lnTo>
                        <a:pt x="62" y="59"/>
                      </a:lnTo>
                      <a:lnTo>
                        <a:pt x="65" y="57"/>
                      </a:lnTo>
                      <a:lnTo>
                        <a:pt x="68" y="54"/>
                      </a:lnTo>
                      <a:lnTo>
                        <a:pt x="68" y="50"/>
                      </a:lnTo>
                      <a:lnTo>
                        <a:pt x="68" y="50"/>
                      </a:lnTo>
                      <a:lnTo>
                        <a:pt x="68" y="46"/>
                      </a:lnTo>
                      <a:lnTo>
                        <a:pt x="65" y="42"/>
                      </a:lnTo>
                      <a:lnTo>
                        <a:pt x="62" y="39"/>
                      </a:lnTo>
                      <a:lnTo>
                        <a:pt x="57" y="39"/>
                      </a:lnTo>
                      <a:lnTo>
                        <a:pt x="57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1" name="Freeform 137"/>
                <p:cNvSpPr>
                  <a:spLocks noEditPoints="1"/>
                </p:cNvSpPr>
                <p:nvPr/>
              </p:nvSpPr>
              <p:spPr bwMode="auto">
                <a:xfrm>
                  <a:off x="5137151" y="73026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7 w 451"/>
                    <a:gd name="T5" fmla="*/ 9 h 93"/>
                    <a:gd name="T6" fmla="*/ 449 w 451"/>
                    <a:gd name="T7" fmla="*/ 17 h 93"/>
                    <a:gd name="T8" fmla="*/ 451 w 451"/>
                    <a:gd name="T9" fmla="*/ 70 h 93"/>
                    <a:gd name="T10" fmla="*/ 449 w 451"/>
                    <a:gd name="T11" fmla="*/ 74 h 93"/>
                    <a:gd name="T12" fmla="*/ 444 w 451"/>
                    <a:gd name="T13" fmla="*/ 86 h 93"/>
                    <a:gd name="T14" fmla="*/ 433 w 451"/>
                    <a:gd name="T15" fmla="*/ 92 h 93"/>
                    <a:gd name="T16" fmla="*/ 22 w 451"/>
                    <a:gd name="T17" fmla="*/ 93 h 93"/>
                    <a:gd name="T18" fmla="*/ 18 w 451"/>
                    <a:gd name="T19" fmla="*/ 92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8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8 h 93"/>
                    <a:gd name="T56" fmla="*/ 57 w 451"/>
                    <a:gd name="T57" fmla="*/ 38 h 93"/>
                    <a:gd name="T58" fmla="*/ 53 w 451"/>
                    <a:gd name="T59" fmla="*/ 38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7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7" y="9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8"/>
                      </a:lnTo>
                      <a:lnTo>
                        <a:pt x="444" y="86"/>
                      </a:lnTo>
                      <a:lnTo>
                        <a:pt x="437" y="90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8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2" name="Freeform 138"/>
                <p:cNvSpPr>
                  <a:spLocks noEditPoints="1"/>
                </p:cNvSpPr>
                <p:nvPr/>
              </p:nvSpPr>
              <p:spPr bwMode="auto">
                <a:xfrm>
                  <a:off x="5137151" y="166687"/>
                  <a:ext cx="357189" cy="74613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1 h 93"/>
                    <a:gd name="T4" fmla="*/ 448 w 451"/>
                    <a:gd name="T5" fmla="*/ 13 h 93"/>
                    <a:gd name="T6" fmla="*/ 451 w 451"/>
                    <a:gd name="T7" fmla="*/ 21 h 93"/>
                    <a:gd name="T8" fmla="*/ 451 w 451"/>
                    <a:gd name="T9" fmla="*/ 70 h 93"/>
                    <a:gd name="T10" fmla="*/ 448 w 451"/>
                    <a:gd name="T11" fmla="*/ 79 h 93"/>
                    <a:gd name="T12" fmla="*/ 441 w 451"/>
                    <a:gd name="T13" fmla="*/ 89 h 93"/>
                    <a:gd name="T14" fmla="*/ 433 w 451"/>
                    <a:gd name="T15" fmla="*/ 91 h 93"/>
                    <a:gd name="T16" fmla="*/ 22 w 451"/>
                    <a:gd name="T17" fmla="*/ 93 h 93"/>
                    <a:gd name="T18" fmla="*/ 18 w 451"/>
                    <a:gd name="T19" fmla="*/ 91 h 93"/>
                    <a:gd name="T20" fmla="*/ 7 w 451"/>
                    <a:gd name="T21" fmla="*/ 86 h 93"/>
                    <a:gd name="T22" fmla="*/ 0 w 451"/>
                    <a:gd name="T23" fmla="*/ 74 h 93"/>
                    <a:gd name="T24" fmla="*/ 0 w 451"/>
                    <a:gd name="T25" fmla="*/ 21 h 93"/>
                    <a:gd name="T26" fmla="*/ 0 w 451"/>
                    <a:gd name="T27" fmla="*/ 17 h 93"/>
                    <a:gd name="T28" fmla="*/ 7 w 451"/>
                    <a:gd name="T29" fmla="*/ 5 h 93"/>
                    <a:gd name="T30" fmla="*/ 18 w 451"/>
                    <a:gd name="T31" fmla="*/ 0 h 93"/>
                    <a:gd name="T32" fmla="*/ 428 w 451"/>
                    <a:gd name="T33" fmla="*/ 0 h 93"/>
                    <a:gd name="T34" fmla="*/ 219 w 451"/>
                    <a:gd name="T35" fmla="*/ 37 h 93"/>
                    <a:gd name="T36" fmla="*/ 211 w 451"/>
                    <a:gd name="T37" fmla="*/ 40 h 93"/>
                    <a:gd name="T38" fmla="*/ 208 w 451"/>
                    <a:gd name="T39" fmla="*/ 48 h 93"/>
                    <a:gd name="T40" fmla="*/ 208 w 451"/>
                    <a:gd name="T41" fmla="*/ 52 h 93"/>
                    <a:gd name="T42" fmla="*/ 215 w 451"/>
                    <a:gd name="T43" fmla="*/ 58 h 93"/>
                    <a:gd name="T44" fmla="*/ 391 w 451"/>
                    <a:gd name="T45" fmla="*/ 59 h 93"/>
                    <a:gd name="T46" fmla="*/ 395 w 451"/>
                    <a:gd name="T47" fmla="*/ 58 h 93"/>
                    <a:gd name="T48" fmla="*/ 401 w 451"/>
                    <a:gd name="T49" fmla="*/ 52 h 93"/>
                    <a:gd name="T50" fmla="*/ 402 w 451"/>
                    <a:gd name="T51" fmla="*/ 48 h 93"/>
                    <a:gd name="T52" fmla="*/ 400 w 451"/>
                    <a:gd name="T53" fmla="*/ 40 h 93"/>
                    <a:gd name="T54" fmla="*/ 391 w 451"/>
                    <a:gd name="T55" fmla="*/ 37 h 93"/>
                    <a:gd name="T56" fmla="*/ 57 w 451"/>
                    <a:gd name="T57" fmla="*/ 37 h 93"/>
                    <a:gd name="T58" fmla="*/ 53 w 451"/>
                    <a:gd name="T59" fmla="*/ 37 h 93"/>
                    <a:gd name="T60" fmla="*/ 48 w 451"/>
                    <a:gd name="T61" fmla="*/ 44 h 93"/>
                    <a:gd name="T62" fmla="*/ 46 w 451"/>
                    <a:gd name="T63" fmla="*/ 48 h 93"/>
                    <a:gd name="T64" fmla="*/ 50 w 451"/>
                    <a:gd name="T65" fmla="*/ 56 h 93"/>
                    <a:gd name="T66" fmla="*/ 57 w 451"/>
                    <a:gd name="T67" fmla="*/ 59 h 93"/>
                    <a:gd name="T68" fmla="*/ 62 w 451"/>
                    <a:gd name="T69" fmla="*/ 58 h 93"/>
                    <a:gd name="T70" fmla="*/ 68 w 451"/>
                    <a:gd name="T71" fmla="*/ 52 h 93"/>
                    <a:gd name="T72" fmla="*/ 68 w 451"/>
                    <a:gd name="T73" fmla="*/ 48 h 93"/>
                    <a:gd name="T74" fmla="*/ 65 w 451"/>
                    <a:gd name="T75" fmla="*/ 40 h 93"/>
                    <a:gd name="T76" fmla="*/ 57 w 451"/>
                    <a:gd name="T77" fmla="*/ 37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1"/>
                      </a:lnTo>
                      <a:lnTo>
                        <a:pt x="444" y="5"/>
                      </a:lnTo>
                      <a:lnTo>
                        <a:pt x="448" y="13"/>
                      </a:lnTo>
                      <a:lnTo>
                        <a:pt x="449" y="17"/>
                      </a:lnTo>
                      <a:lnTo>
                        <a:pt x="451" y="21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4"/>
                      </a:lnTo>
                      <a:lnTo>
                        <a:pt x="448" y="79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0"/>
                      </a:lnTo>
                      <a:lnTo>
                        <a:pt x="433" y="91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1"/>
                      </a:lnTo>
                      <a:lnTo>
                        <a:pt x="14" y="90"/>
                      </a:lnTo>
                      <a:lnTo>
                        <a:pt x="7" y="86"/>
                      </a:lnTo>
                      <a:lnTo>
                        <a:pt x="2" y="79"/>
                      </a:lnTo>
                      <a:lnTo>
                        <a:pt x="0" y="74"/>
                      </a:lnTo>
                      <a:lnTo>
                        <a:pt x="0" y="70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7"/>
                      </a:lnTo>
                      <a:lnTo>
                        <a:pt x="2" y="13"/>
                      </a:lnTo>
                      <a:lnTo>
                        <a:pt x="7" y="5"/>
                      </a:lnTo>
                      <a:lnTo>
                        <a:pt x="14" y="1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7"/>
                      </a:moveTo>
                      <a:lnTo>
                        <a:pt x="219" y="37"/>
                      </a:lnTo>
                      <a:lnTo>
                        <a:pt x="215" y="37"/>
                      </a:lnTo>
                      <a:lnTo>
                        <a:pt x="211" y="40"/>
                      </a:lnTo>
                      <a:lnTo>
                        <a:pt x="208" y="44"/>
                      </a:lnTo>
                      <a:lnTo>
                        <a:pt x="208" y="48"/>
                      </a:lnTo>
                      <a:lnTo>
                        <a:pt x="208" y="48"/>
                      </a:lnTo>
                      <a:lnTo>
                        <a:pt x="208" y="52"/>
                      </a:lnTo>
                      <a:lnTo>
                        <a:pt x="211" y="56"/>
                      </a:lnTo>
                      <a:lnTo>
                        <a:pt x="215" y="58"/>
                      </a:lnTo>
                      <a:lnTo>
                        <a:pt x="219" y="59"/>
                      </a:lnTo>
                      <a:lnTo>
                        <a:pt x="391" y="59"/>
                      </a:lnTo>
                      <a:lnTo>
                        <a:pt x="391" y="59"/>
                      </a:lnTo>
                      <a:lnTo>
                        <a:pt x="395" y="58"/>
                      </a:lnTo>
                      <a:lnTo>
                        <a:pt x="400" y="56"/>
                      </a:lnTo>
                      <a:lnTo>
                        <a:pt x="401" y="52"/>
                      </a:lnTo>
                      <a:lnTo>
                        <a:pt x="402" y="48"/>
                      </a:lnTo>
                      <a:lnTo>
                        <a:pt x="402" y="48"/>
                      </a:lnTo>
                      <a:lnTo>
                        <a:pt x="401" y="44"/>
                      </a:lnTo>
                      <a:lnTo>
                        <a:pt x="400" y="40"/>
                      </a:lnTo>
                      <a:lnTo>
                        <a:pt x="395" y="37"/>
                      </a:lnTo>
                      <a:lnTo>
                        <a:pt x="391" y="37"/>
                      </a:lnTo>
                      <a:lnTo>
                        <a:pt x="219" y="37"/>
                      </a:lnTo>
                      <a:close/>
                      <a:moveTo>
                        <a:pt x="57" y="37"/>
                      </a:moveTo>
                      <a:lnTo>
                        <a:pt x="57" y="37"/>
                      </a:lnTo>
                      <a:lnTo>
                        <a:pt x="53" y="37"/>
                      </a:lnTo>
                      <a:lnTo>
                        <a:pt x="50" y="40"/>
                      </a:lnTo>
                      <a:lnTo>
                        <a:pt x="48" y="44"/>
                      </a:lnTo>
                      <a:lnTo>
                        <a:pt x="46" y="48"/>
                      </a:lnTo>
                      <a:lnTo>
                        <a:pt x="46" y="48"/>
                      </a:lnTo>
                      <a:lnTo>
                        <a:pt x="48" y="52"/>
                      </a:lnTo>
                      <a:lnTo>
                        <a:pt x="50" y="56"/>
                      </a:lnTo>
                      <a:lnTo>
                        <a:pt x="53" y="58"/>
                      </a:lnTo>
                      <a:lnTo>
                        <a:pt x="57" y="59"/>
                      </a:lnTo>
                      <a:lnTo>
                        <a:pt x="57" y="59"/>
                      </a:lnTo>
                      <a:lnTo>
                        <a:pt x="62" y="58"/>
                      </a:lnTo>
                      <a:lnTo>
                        <a:pt x="65" y="56"/>
                      </a:lnTo>
                      <a:lnTo>
                        <a:pt x="68" y="52"/>
                      </a:lnTo>
                      <a:lnTo>
                        <a:pt x="68" y="48"/>
                      </a:lnTo>
                      <a:lnTo>
                        <a:pt x="68" y="48"/>
                      </a:lnTo>
                      <a:lnTo>
                        <a:pt x="68" y="44"/>
                      </a:lnTo>
                      <a:lnTo>
                        <a:pt x="65" y="40"/>
                      </a:lnTo>
                      <a:lnTo>
                        <a:pt x="62" y="37"/>
                      </a:lnTo>
                      <a:lnTo>
                        <a:pt x="57" y="37"/>
                      </a:lnTo>
                      <a:lnTo>
                        <a:pt x="5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3" name="Freeform 139"/>
                <p:cNvSpPr>
                  <a:spLocks noEditPoints="1"/>
                </p:cNvSpPr>
                <p:nvPr/>
              </p:nvSpPr>
              <p:spPr bwMode="auto">
                <a:xfrm>
                  <a:off x="5137151" y="261938"/>
                  <a:ext cx="357189" cy="73024"/>
                </a:xfrm>
                <a:custGeom>
                  <a:avLst/>
                  <a:gdLst>
                    <a:gd name="T0" fmla="*/ 428 w 451"/>
                    <a:gd name="T1" fmla="*/ 0 h 93"/>
                    <a:gd name="T2" fmla="*/ 437 w 451"/>
                    <a:gd name="T3" fmla="*/ 2 h 93"/>
                    <a:gd name="T4" fmla="*/ 448 w 451"/>
                    <a:gd name="T5" fmla="*/ 14 h 93"/>
                    <a:gd name="T6" fmla="*/ 451 w 451"/>
                    <a:gd name="T7" fmla="*/ 22 h 93"/>
                    <a:gd name="T8" fmla="*/ 451 w 451"/>
                    <a:gd name="T9" fmla="*/ 70 h 93"/>
                    <a:gd name="T10" fmla="*/ 448 w 451"/>
                    <a:gd name="T11" fmla="*/ 80 h 93"/>
                    <a:gd name="T12" fmla="*/ 444 w 451"/>
                    <a:gd name="T13" fmla="*/ 86 h 93"/>
                    <a:gd name="T14" fmla="*/ 437 w 451"/>
                    <a:gd name="T15" fmla="*/ 91 h 93"/>
                    <a:gd name="T16" fmla="*/ 428 w 451"/>
                    <a:gd name="T17" fmla="*/ 93 h 93"/>
                    <a:gd name="T18" fmla="*/ 22 w 451"/>
                    <a:gd name="T19" fmla="*/ 93 h 93"/>
                    <a:gd name="T20" fmla="*/ 14 w 451"/>
                    <a:gd name="T21" fmla="*/ 91 h 93"/>
                    <a:gd name="T22" fmla="*/ 4 w 451"/>
                    <a:gd name="T23" fmla="*/ 82 h 93"/>
                    <a:gd name="T24" fmla="*/ 0 w 451"/>
                    <a:gd name="T25" fmla="*/ 76 h 93"/>
                    <a:gd name="T26" fmla="*/ 0 w 451"/>
                    <a:gd name="T27" fmla="*/ 22 h 93"/>
                    <a:gd name="T28" fmla="*/ 0 w 451"/>
                    <a:gd name="T29" fmla="*/ 18 h 93"/>
                    <a:gd name="T30" fmla="*/ 7 w 451"/>
                    <a:gd name="T31" fmla="*/ 6 h 93"/>
                    <a:gd name="T32" fmla="*/ 18 w 451"/>
                    <a:gd name="T33" fmla="*/ 0 h 93"/>
                    <a:gd name="T34" fmla="*/ 428 w 451"/>
                    <a:gd name="T35" fmla="*/ 0 h 93"/>
                    <a:gd name="T36" fmla="*/ 219 w 451"/>
                    <a:gd name="T37" fmla="*/ 38 h 93"/>
                    <a:gd name="T38" fmla="*/ 211 w 451"/>
                    <a:gd name="T39" fmla="*/ 41 h 93"/>
                    <a:gd name="T40" fmla="*/ 208 w 451"/>
                    <a:gd name="T41" fmla="*/ 49 h 93"/>
                    <a:gd name="T42" fmla="*/ 208 w 451"/>
                    <a:gd name="T43" fmla="*/ 53 h 93"/>
                    <a:gd name="T44" fmla="*/ 215 w 451"/>
                    <a:gd name="T45" fmla="*/ 58 h 93"/>
                    <a:gd name="T46" fmla="*/ 391 w 451"/>
                    <a:gd name="T47" fmla="*/ 60 h 93"/>
                    <a:gd name="T48" fmla="*/ 395 w 451"/>
                    <a:gd name="T49" fmla="*/ 58 h 93"/>
                    <a:gd name="T50" fmla="*/ 401 w 451"/>
                    <a:gd name="T51" fmla="*/ 53 h 93"/>
                    <a:gd name="T52" fmla="*/ 402 w 451"/>
                    <a:gd name="T53" fmla="*/ 49 h 93"/>
                    <a:gd name="T54" fmla="*/ 400 w 451"/>
                    <a:gd name="T55" fmla="*/ 41 h 93"/>
                    <a:gd name="T56" fmla="*/ 391 w 451"/>
                    <a:gd name="T57" fmla="*/ 38 h 93"/>
                    <a:gd name="T58" fmla="*/ 57 w 451"/>
                    <a:gd name="T59" fmla="*/ 38 h 93"/>
                    <a:gd name="T60" fmla="*/ 53 w 451"/>
                    <a:gd name="T61" fmla="*/ 38 h 93"/>
                    <a:gd name="T62" fmla="*/ 48 w 451"/>
                    <a:gd name="T63" fmla="*/ 45 h 93"/>
                    <a:gd name="T64" fmla="*/ 46 w 451"/>
                    <a:gd name="T65" fmla="*/ 49 h 93"/>
                    <a:gd name="T66" fmla="*/ 50 w 451"/>
                    <a:gd name="T67" fmla="*/ 57 h 93"/>
                    <a:gd name="T68" fmla="*/ 57 w 451"/>
                    <a:gd name="T69" fmla="*/ 60 h 93"/>
                    <a:gd name="T70" fmla="*/ 62 w 451"/>
                    <a:gd name="T71" fmla="*/ 58 h 93"/>
                    <a:gd name="T72" fmla="*/ 68 w 451"/>
                    <a:gd name="T73" fmla="*/ 53 h 93"/>
                    <a:gd name="T74" fmla="*/ 68 w 451"/>
                    <a:gd name="T75" fmla="*/ 49 h 93"/>
                    <a:gd name="T76" fmla="*/ 65 w 451"/>
                    <a:gd name="T77" fmla="*/ 41 h 93"/>
                    <a:gd name="T78" fmla="*/ 57 w 451"/>
                    <a:gd name="T79" fmla="*/ 38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1" h="93">
                      <a:moveTo>
                        <a:pt x="428" y="0"/>
                      </a:moveTo>
                      <a:lnTo>
                        <a:pt x="428" y="0"/>
                      </a:lnTo>
                      <a:lnTo>
                        <a:pt x="433" y="0"/>
                      </a:lnTo>
                      <a:lnTo>
                        <a:pt x="437" y="2"/>
                      </a:lnTo>
                      <a:lnTo>
                        <a:pt x="444" y="6"/>
                      </a:lnTo>
                      <a:lnTo>
                        <a:pt x="448" y="14"/>
                      </a:lnTo>
                      <a:lnTo>
                        <a:pt x="449" y="18"/>
                      </a:lnTo>
                      <a:lnTo>
                        <a:pt x="451" y="22"/>
                      </a:lnTo>
                      <a:lnTo>
                        <a:pt x="451" y="70"/>
                      </a:lnTo>
                      <a:lnTo>
                        <a:pt x="451" y="70"/>
                      </a:lnTo>
                      <a:lnTo>
                        <a:pt x="449" y="76"/>
                      </a:lnTo>
                      <a:lnTo>
                        <a:pt x="448" y="80"/>
                      </a:lnTo>
                      <a:lnTo>
                        <a:pt x="447" y="82"/>
                      </a:lnTo>
                      <a:lnTo>
                        <a:pt x="444" y="86"/>
                      </a:lnTo>
                      <a:lnTo>
                        <a:pt x="441" y="89"/>
                      </a:lnTo>
                      <a:lnTo>
                        <a:pt x="437" y="91"/>
                      </a:lnTo>
                      <a:lnTo>
                        <a:pt x="433" y="92"/>
                      </a:lnTo>
                      <a:lnTo>
                        <a:pt x="428" y="93"/>
                      </a:lnTo>
                      <a:lnTo>
                        <a:pt x="22" y="93"/>
                      </a:lnTo>
                      <a:lnTo>
                        <a:pt x="22" y="93"/>
                      </a:lnTo>
                      <a:lnTo>
                        <a:pt x="18" y="92"/>
                      </a:lnTo>
                      <a:lnTo>
                        <a:pt x="14" y="91"/>
                      </a:lnTo>
                      <a:lnTo>
                        <a:pt x="7" y="86"/>
                      </a:lnTo>
                      <a:lnTo>
                        <a:pt x="4" y="82"/>
                      </a:lnTo>
                      <a:lnTo>
                        <a:pt x="2" y="80"/>
                      </a:lnTo>
                      <a:lnTo>
                        <a:pt x="0" y="76"/>
                      </a:lnTo>
                      <a:lnTo>
                        <a:pt x="0" y="70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2" y="14"/>
                      </a:lnTo>
                      <a:lnTo>
                        <a:pt x="7" y="6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2" y="0"/>
                      </a:lnTo>
                      <a:lnTo>
                        <a:pt x="428" y="0"/>
                      </a:lnTo>
                      <a:close/>
                      <a:moveTo>
                        <a:pt x="219" y="38"/>
                      </a:moveTo>
                      <a:lnTo>
                        <a:pt x="219" y="38"/>
                      </a:lnTo>
                      <a:lnTo>
                        <a:pt x="215" y="38"/>
                      </a:lnTo>
                      <a:lnTo>
                        <a:pt x="211" y="41"/>
                      </a:lnTo>
                      <a:lnTo>
                        <a:pt x="208" y="45"/>
                      </a:lnTo>
                      <a:lnTo>
                        <a:pt x="208" y="49"/>
                      </a:lnTo>
                      <a:lnTo>
                        <a:pt x="208" y="49"/>
                      </a:lnTo>
                      <a:lnTo>
                        <a:pt x="208" y="53"/>
                      </a:lnTo>
                      <a:lnTo>
                        <a:pt x="211" y="57"/>
                      </a:lnTo>
                      <a:lnTo>
                        <a:pt x="215" y="58"/>
                      </a:lnTo>
                      <a:lnTo>
                        <a:pt x="219" y="60"/>
                      </a:lnTo>
                      <a:lnTo>
                        <a:pt x="391" y="60"/>
                      </a:lnTo>
                      <a:lnTo>
                        <a:pt x="391" y="60"/>
                      </a:lnTo>
                      <a:lnTo>
                        <a:pt x="395" y="58"/>
                      </a:lnTo>
                      <a:lnTo>
                        <a:pt x="400" y="57"/>
                      </a:lnTo>
                      <a:lnTo>
                        <a:pt x="401" y="53"/>
                      </a:lnTo>
                      <a:lnTo>
                        <a:pt x="402" y="49"/>
                      </a:lnTo>
                      <a:lnTo>
                        <a:pt x="402" y="49"/>
                      </a:lnTo>
                      <a:lnTo>
                        <a:pt x="401" y="45"/>
                      </a:lnTo>
                      <a:lnTo>
                        <a:pt x="400" y="41"/>
                      </a:lnTo>
                      <a:lnTo>
                        <a:pt x="395" y="38"/>
                      </a:lnTo>
                      <a:lnTo>
                        <a:pt x="391" y="38"/>
                      </a:lnTo>
                      <a:lnTo>
                        <a:pt x="219" y="38"/>
                      </a:lnTo>
                      <a:close/>
                      <a:moveTo>
                        <a:pt x="57" y="38"/>
                      </a:moveTo>
                      <a:lnTo>
                        <a:pt x="57" y="38"/>
                      </a:lnTo>
                      <a:lnTo>
                        <a:pt x="53" y="38"/>
                      </a:lnTo>
                      <a:lnTo>
                        <a:pt x="50" y="41"/>
                      </a:lnTo>
                      <a:lnTo>
                        <a:pt x="48" y="45"/>
                      </a:lnTo>
                      <a:lnTo>
                        <a:pt x="46" y="49"/>
                      </a:lnTo>
                      <a:lnTo>
                        <a:pt x="46" y="49"/>
                      </a:lnTo>
                      <a:lnTo>
                        <a:pt x="48" y="53"/>
                      </a:lnTo>
                      <a:lnTo>
                        <a:pt x="50" y="57"/>
                      </a:lnTo>
                      <a:lnTo>
                        <a:pt x="53" y="58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62" y="58"/>
                      </a:lnTo>
                      <a:lnTo>
                        <a:pt x="65" y="57"/>
                      </a:lnTo>
                      <a:lnTo>
                        <a:pt x="68" y="53"/>
                      </a:lnTo>
                      <a:lnTo>
                        <a:pt x="68" y="49"/>
                      </a:lnTo>
                      <a:lnTo>
                        <a:pt x="68" y="49"/>
                      </a:lnTo>
                      <a:lnTo>
                        <a:pt x="68" y="45"/>
                      </a:lnTo>
                      <a:lnTo>
                        <a:pt x="65" y="41"/>
                      </a:lnTo>
                      <a:lnTo>
                        <a:pt x="62" y="38"/>
                      </a:lnTo>
                      <a:lnTo>
                        <a:pt x="57" y="38"/>
                      </a:lnTo>
                      <a:lnTo>
                        <a:pt x="5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  <p:sp>
              <p:nvSpPr>
                <p:cNvPr id="264" name="Freeform 140"/>
                <p:cNvSpPr>
                  <a:spLocks noEditPoints="1"/>
                </p:cNvSpPr>
                <p:nvPr/>
              </p:nvSpPr>
              <p:spPr bwMode="auto">
                <a:xfrm>
                  <a:off x="5097463" y="-157163"/>
                  <a:ext cx="436563" cy="546100"/>
                </a:xfrm>
                <a:custGeom>
                  <a:avLst/>
                  <a:gdLst>
                    <a:gd name="T0" fmla="*/ 531 w 550"/>
                    <a:gd name="T1" fmla="*/ 20 h 689"/>
                    <a:gd name="T2" fmla="*/ 508 w 550"/>
                    <a:gd name="T3" fmla="*/ 5 h 689"/>
                    <a:gd name="T4" fmla="*/ 482 w 550"/>
                    <a:gd name="T5" fmla="*/ 0 h 689"/>
                    <a:gd name="T6" fmla="*/ 67 w 550"/>
                    <a:gd name="T7" fmla="*/ 0 h 689"/>
                    <a:gd name="T8" fmla="*/ 40 w 550"/>
                    <a:gd name="T9" fmla="*/ 5 h 689"/>
                    <a:gd name="T10" fmla="*/ 18 w 550"/>
                    <a:gd name="T11" fmla="*/ 20 h 689"/>
                    <a:gd name="T12" fmla="*/ 10 w 550"/>
                    <a:gd name="T13" fmla="*/ 30 h 689"/>
                    <a:gd name="T14" fmla="*/ 1 w 550"/>
                    <a:gd name="T15" fmla="*/ 54 h 689"/>
                    <a:gd name="T16" fmla="*/ 0 w 550"/>
                    <a:gd name="T17" fmla="*/ 601 h 689"/>
                    <a:gd name="T18" fmla="*/ 0 w 550"/>
                    <a:gd name="T19" fmla="*/ 611 h 689"/>
                    <a:gd name="T20" fmla="*/ 4 w 550"/>
                    <a:gd name="T21" fmla="*/ 627 h 689"/>
                    <a:gd name="T22" fmla="*/ 12 w 550"/>
                    <a:gd name="T23" fmla="*/ 642 h 689"/>
                    <a:gd name="T24" fmla="*/ 24 w 550"/>
                    <a:gd name="T25" fmla="*/ 654 h 689"/>
                    <a:gd name="T26" fmla="*/ 31 w 550"/>
                    <a:gd name="T27" fmla="*/ 658 h 689"/>
                    <a:gd name="T28" fmla="*/ 31 w 550"/>
                    <a:gd name="T29" fmla="*/ 659 h 689"/>
                    <a:gd name="T30" fmla="*/ 32 w 550"/>
                    <a:gd name="T31" fmla="*/ 670 h 689"/>
                    <a:gd name="T32" fmla="*/ 39 w 550"/>
                    <a:gd name="T33" fmla="*/ 680 h 689"/>
                    <a:gd name="T34" fmla="*/ 48 w 550"/>
                    <a:gd name="T35" fmla="*/ 686 h 689"/>
                    <a:gd name="T36" fmla="*/ 60 w 550"/>
                    <a:gd name="T37" fmla="*/ 689 h 689"/>
                    <a:gd name="T38" fmla="*/ 98 w 550"/>
                    <a:gd name="T39" fmla="*/ 689 h 689"/>
                    <a:gd name="T40" fmla="*/ 115 w 550"/>
                    <a:gd name="T41" fmla="*/ 684 h 689"/>
                    <a:gd name="T42" fmla="*/ 125 w 550"/>
                    <a:gd name="T43" fmla="*/ 669 h 689"/>
                    <a:gd name="T44" fmla="*/ 423 w 550"/>
                    <a:gd name="T45" fmla="*/ 669 h 689"/>
                    <a:gd name="T46" fmla="*/ 434 w 550"/>
                    <a:gd name="T47" fmla="*/ 684 h 689"/>
                    <a:gd name="T48" fmla="*/ 451 w 550"/>
                    <a:gd name="T49" fmla="*/ 689 h 689"/>
                    <a:gd name="T50" fmla="*/ 489 w 550"/>
                    <a:gd name="T51" fmla="*/ 689 h 689"/>
                    <a:gd name="T52" fmla="*/ 501 w 550"/>
                    <a:gd name="T53" fmla="*/ 686 h 689"/>
                    <a:gd name="T54" fmla="*/ 511 w 550"/>
                    <a:gd name="T55" fmla="*/ 680 h 689"/>
                    <a:gd name="T56" fmla="*/ 517 w 550"/>
                    <a:gd name="T57" fmla="*/ 670 h 689"/>
                    <a:gd name="T58" fmla="*/ 519 w 550"/>
                    <a:gd name="T59" fmla="*/ 659 h 689"/>
                    <a:gd name="T60" fmla="*/ 519 w 550"/>
                    <a:gd name="T61" fmla="*/ 658 h 689"/>
                    <a:gd name="T62" fmla="*/ 525 w 550"/>
                    <a:gd name="T63" fmla="*/ 654 h 689"/>
                    <a:gd name="T64" fmla="*/ 538 w 550"/>
                    <a:gd name="T65" fmla="*/ 642 h 689"/>
                    <a:gd name="T66" fmla="*/ 546 w 550"/>
                    <a:gd name="T67" fmla="*/ 627 h 689"/>
                    <a:gd name="T68" fmla="*/ 550 w 550"/>
                    <a:gd name="T69" fmla="*/ 611 h 689"/>
                    <a:gd name="T70" fmla="*/ 550 w 550"/>
                    <a:gd name="T71" fmla="*/ 67 h 689"/>
                    <a:gd name="T72" fmla="*/ 548 w 550"/>
                    <a:gd name="T73" fmla="*/ 54 h 689"/>
                    <a:gd name="T74" fmla="*/ 539 w 550"/>
                    <a:gd name="T75" fmla="*/ 30 h 689"/>
                    <a:gd name="T76" fmla="*/ 531 w 550"/>
                    <a:gd name="T77" fmla="*/ 20 h 689"/>
                    <a:gd name="T78" fmla="*/ 528 w 550"/>
                    <a:gd name="T79" fmla="*/ 601 h 689"/>
                    <a:gd name="T80" fmla="*/ 524 w 550"/>
                    <a:gd name="T81" fmla="*/ 619 h 689"/>
                    <a:gd name="T82" fmla="*/ 515 w 550"/>
                    <a:gd name="T83" fmla="*/ 634 h 689"/>
                    <a:gd name="T84" fmla="*/ 500 w 550"/>
                    <a:gd name="T85" fmla="*/ 643 h 689"/>
                    <a:gd name="T86" fmla="*/ 482 w 550"/>
                    <a:gd name="T87" fmla="*/ 647 h 689"/>
                    <a:gd name="T88" fmla="*/ 67 w 550"/>
                    <a:gd name="T89" fmla="*/ 647 h 689"/>
                    <a:gd name="T90" fmla="*/ 48 w 550"/>
                    <a:gd name="T91" fmla="*/ 643 h 689"/>
                    <a:gd name="T92" fmla="*/ 35 w 550"/>
                    <a:gd name="T93" fmla="*/ 634 h 689"/>
                    <a:gd name="T94" fmla="*/ 24 w 550"/>
                    <a:gd name="T95" fmla="*/ 619 h 689"/>
                    <a:gd name="T96" fmla="*/ 21 w 550"/>
                    <a:gd name="T97" fmla="*/ 601 h 689"/>
                    <a:gd name="T98" fmla="*/ 21 w 550"/>
                    <a:gd name="T99" fmla="*/ 67 h 689"/>
                    <a:gd name="T100" fmla="*/ 24 w 550"/>
                    <a:gd name="T101" fmla="*/ 50 h 689"/>
                    <a:gd name="T102" fmla="*/ 35 w 550"/>
                    <a:gd name="T103" fmla="*/ 35 h 689"/>
                    <a:gd name="T104" fmla="*/ 41 w 550"/>
                    <a:gd name="T105" fmla="*/ 30 h 689"/>
                    <a:gd name="T106" fmla="*/ 58 w 550"/>
                    <a:gd name="T107" fmla="*/ 23 h 689"/>
                    <a:gd name="T108" fmla="*/ 482 w 550"/>
                    <a:gd name="T109" fmla="*/ 22 h 689"/>
                    <a:gd name="T110" fmla="*/ 492 w 550"/>
                    <a:gd name="T111" fmla="*/ 23 h 689"/>
                    <a:gd name="T112" fmla="*/ 508 w 550"/>
                    <a:gd name="T113" fmla="*/ 30 h 689"/>
                    <a:gd name="T114" fmla="*/ 515 w 550"/>
                    <a:gd name="T115" fmla="*/ 35 h 689"/>
                    <a:gd name="T116" fmla="*/ 524 w 550"/>
                    <a:gd name="T117" fmla="*/ 50 h 689"/>
                    <a:gd name="T118" fmla="*/ 528 w 550"/>
                    <a:gd name="T119" fmla="*/ 67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50" h="689">
                      <a:moveTo>
                        <a:pt x="531" y="20"/>
                      </a:moveTo>
                      <a:lnTo>
                        <a:pt x="531" y="20"/>
                      </a:lnTo>
                      <a:lnTo>
                        <a:pt x="520" y="11"/>
                      </a:lnTo>
                      <a:lnTo>
                        <a:pt x="508" y="5"/>
                      </a:lnTo>
                      <a:lnTo>
                        <a:pt x="496" y="1"/>
                      </a:lnTo>
                      <a:lnTo>
                        <a:pt x="482" y="0"/>
                      </a:lnTo>
                      <a:lnTo>
                        <a:pt x="67" y="0"/>
                      </a:lnTo>
                      <a:lnTo>
                        <a:pt x="67" y="0"/>
                      </a:lnTo>
                      <a:lnTo>
                        <a:pt x="53" y="1"/>
                      </a:lnTo>
                      <a:lnTo>
                        <a:pt x="40" y="5"/>
                      </a:lnTo>
                      <a:lnTo>
                        <a:pt x="29" y="11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10" y="30"/>
                      </a:lnTo>
                      <a:lnTo>
                        <a:pt x="4" y="42"/>
                      </a:lnTo>
                      <a:lnTo>
                        <a:pt x="1" y="54"/>
                      </a:lnTo>
                      <a:lnTo>
                        <a:pt x="0" y="67"/>
                      </a:lnTo>
                      <a:lnTo>
                        <a:pt x="0" y="601"/>
                      </a:lnTo>
                      <a:lnTo>
                        <a:pt x="0" y="601"/>
                      </a:lnTo>
                      <a:lnTo>
                        <a:pt x="0" y="611"/>
                      </a:lnTo>
                      <a:lnTo>
                        <a:pt x="1" y="619"/>
                      </a:lnTo>
                      <a:lnTo>
                        <a:pt x="4" y="627"/>
                      </a:lnTo>
                      <a:lnTo>
                        <a:pt x="8" y="634"/>
                      </a:lnTo>
                      <a:lnTo>
                        <a:pt x="12" y="642"/>
                      </a:lnTo>
                      <a:lnTo>
                        <a:pt x="17" y="647"/>
                      </a:lnTo>
                      <a:lnTo>
                        <a:pt x="24" y="654"/>
                      </a:lnTo>
                      <a:lnTo>
                        <a:pt x="31" y="658"/>
                      </a:lnTo>
                      <a:lnTo>
                        <a:pt x="31" y="658"/>
                      </a:lnTo>
                      <a:lnTo>
                        <a:pt x="31" y="659"/>
                      </a:lnTo>
                      <a:lnTo>
                        <a:pt x="31" y="659"/>
                      </a:lnTo>
                      <a:lnTo>
                        <a:pt x="31" y="665"/>
                      </a:lnTo>
                      <a:lnTo>
                        <a:pt x="32" y="670"/>
                      </a:lnTo>
                      <a:lnTo>
                        <a:pt x="35" y="676"/>
                      </a:lnTo>
                      <a:lnTo>
                        <a:pt x="39" y="680"/>
                      </a:lnTo>
                      <a:lnTo>
                        <a:pt x="43" y="684"/>
                      </a:lnTo>
                      <a:lnTo>
                        <a:pt x="48" y="686"/>
                      </a:lnTo>
                      <a:lnTo>
                        <a:pt x="53" y="688"/>
                      </a:lnTo>
                      <a:lnTo>
                        <a:pt x="60" y="689"/>
                      </a:lnTo>
                      <a:lnTo>
                        <a:pt x="98" y="689"/>
                      </a:lnTo>
                      <a:lnTo>
                        <a:pt x="98" y="689"/>
                      </a:lnTo>
                      <a:lnTo>
                        <a:pt x="107" y="688"/>
                      </a:lnTo>
                      <a:lnTo>
                        <a:pt x="115" y="684"/>
                      </a:lnTo>
                      <a:lnTo>
                        <a:pt x="121" y="677"/>
                      </a:lnTo>
                      <a:lnTo>
                        <a:pt x="125" y="669"/>
                      </a:lnTo>
                      <a:lnTo>
                        <a:pt x="423" y="669"/>
                      </a:lnTo>
                      <a:lnTo>
                        <a:pt x="423" y="669"/>
                      </a:lnTo>
                      <a:lnTo>
                        <a:pt x="428" y="677"/>
                      </a:lnTo>
                      <a:lnTo>
                        <a:pt x="434" y="684"/>
                      </a:lnTo>
                      <a:lnTo>
                        <a:pt x="442" y="688"/>
                      </a:lnTo>
                      <a:lnTo>
                        <a:pt x="451" y="689"/>
                      </a:lnTo>
                      <a:lnTo>
                        <a:pt x="489" y="689"/>
                      </a:lnTo>
                      <a:lnTo>
                        <a:pt x="489" y="689"/>
                      </a:lnTo>
                      <a:lnTo>
                        <a:pt x="496" y="688"/>
                      </a:lnTo>
                      <a:lnTo>
                        <a:pt x="501" y="686"/>
                      </a:lnTo>
                      <a:lnTo>
                        <a:pt x="507" y="684"/>
                      </a:lnTo>
                      <a:lnTo>
                        <a:pt x="511" y="680"/>
                      </a:lnTo>
                      <a:lnTo>
                        <a:pt x="515" y="676"/>
                      </a:lnTo>
                      <a:lnTo>
                        <a:pt x="517" y="670"/>
                      </a:lnTo>
                      <a:lnTo>
                        <a:pt x="519" y="665"/>
                      </a:lnTo>
                      <a:lnTo>
                        <a:pt x="519" y="659"/>
                      </a:lnTo>
                      <a:lnTo>
                        <a:pt x="519" y="659"/>
                      </a:lnTo>
                      <a:lnTo>
                        <a:pt x="519" y="658"/>
                      </a:lnTo>
                      <a:lnTo>
                        <a:pt x="519" y="658"/>
                      </a:lnTo>
                      <a:lnTo>
                        <a:pt x="525" y="654"/>
                      </a:lnTo>
                      <a:lnTo>
                        <a:pt x="532" y="647"/>
                      </a:lnTo>
                      <a:lnTo>
                        <a:pt x="538" y="642"/>
                      </a:lnTo>
                      <a:lnTo>
                        <a:pt x="542" y="634"/>
                      </a:lnTo>
                      <a:lnTo>
                        <a:pt x="546" y="627"/>
                      </a:lnTo>
                      <a:lnTo>
                        <a:pt x="548" y="619"/>
                      </a:lnTo>
                      <a:lnTo>
                        <a:pt x="550" y="611"/>
                      </a:lnTo>
                      <a:lnTo>
                        <a:pt x="550" y="601"/>
                      </a:lnTo>
                      <a:lnTo>
                        <a:pt x="550" y="67"/>
                      </a:lnTo>
                      <a:lnTo>
                        <a:pt x="550" y="67"/>
                      </a:lnTo>
                      <a:lnTo>
                        <a:pt x="548" y="54"/>
                      </a:lnTo>
                      <a:lnTo>
                        <a:pt x="544" y="42"/>
                      </a:lnTo>
                      <a:lnTo>
                        <a:pt x="539" y="30"/>
                      </a:lnTo>
                      <a:lnTo>
                        <a:pt x="531" y="20"/>
                      </a:lnTo>
                      <a:lnTo>
                        <a:pt x="531" y="20"/>
                      </a:lnTo>
                      <a:close/>
                      <a:moveTo>
                        <a:pt x="528" y="601"/>
                      </a:moveTo>
                      <a:lnTo>
                        <a:pt x="528" y="601"/>
                      </a:lnTo>
                      <a:lnTo>
                        <a:pt x="527" y="611"/>
                      </a:lnTo>
                      <a:lnTo>
                        <a:pt x="524" y="619"/>
                      </a:lnTo>
                      <a:lnTo>
                        <a:pt x="520" y="627"/>
                      </a:lnTo>
                      <a:lnTo>
                        <a:pt x="515" y="634"/>
                      </a:lnTo>
                      <a:lnTo>
                        <a:pt x="508" y="639"/>
                      </a:lnTo>
                      <a:lnTo>
                        <a:pt x="500" y="643"/>
                      </a:lnTo>
                      <a:lnTo>
                        <a:pt x="492" y="646"/>
                      </a:lnTo>
                      <a:lnTo>
                        <a:pt x="482" y="647"/>
                      </a:lnTo>
                      <a:lnTo>
                        <a:pt x="67" y="647"/>
                      </a:lnTo>
                      <a:lnTo>
                        <a:pt x="67" y="647"/>
                      </a:lnTo>
                      <a:lnTo>
                        <a:pt x="58" y="646"/>
                      </a:lnTo>
                      <a:lnTo>
                        <a:pt x="48" y="643"/>
                      </a:lnTo>
                      <a:lnTo>
                        <a:pt x="41" y="639"/>
                      </a:lnTo>
                      <a:lnTo>
                        <a:pt x="35" y="634"/>
                      </a:lnTo>
                      <a:lnTo>
                        <a:pt x="29" y="627"/>
                      </a:lnTo>
                      <a:lnTo>
                        <a:pt x="24" y="619"/>
                      </a:lnTo>
                      <a:lnTo>
                        <a:pt x="22" y="611"/>
                      </a:lnTo>
                      <a:lnTo>
                        <a:pt x="21" y="601"/>
                      </a:lnTo>
                      <a:lnTo>
                        <a:pt x="21" y="67"/>
                      </a:lnTo>
                      <a:lnTo>
                        <a:pt x="21" y="67"/>
                      </a:lnTo>
                      <a:lnTo>
                        <a:pt x="21" y="58"/>
                      </a:lnTo>
                      <a:lnTo>
                        <a:pt x="24" y="50"/>
                      </a:lnTo>
                      <a:lnTo>
                        <a:pt x="29" y="42"/>
                      </a:lnTo>
                      <a:lnTo>
                        <a:pt x="35" y="35"/>
                      </a:lnTo>
                      <a:lnTo>
                        <a:pt x="35" y="35"/>
                      </a:lnTo>
                      <a:lnTo>
                        <a:pt x="41" y="30"/>
                      </a:lnTo>
                      <a:lnTo>
                        <a:pt x="49" y="26"/>
                      </a:lnTo>
                      <a:lnTo>
                        <a:pt x="58" y="23"/>
                      </a:lnTo>
                      <a:lnTo>
                        <a:pt x="67" y="22"/>
                      </a:lnTo>
                      <a:lnTo>
                        <a:pt x="482" y="22"/>
                      </a:lnTo>
                      <a:lnTo>
                        <a:pt x="482" y="22"/>
                      </a:lnTo>
                      <a:lnTo>
                        <a:pt x="492" y="23"/>
                      </a:lnTo>
                      <a:lnTo>
                        <a:pt x="500" y="26"/>
                      </a:lnTo>
                      <a:lnTo>
                        <a:pt x="508" y="30"/>
                      </a:lnTo>
                      <a:lnTo>
                        <a:pt x="515" y="35"/>
                      </a:lnTo>
                      <a:lnTo>
                        <a:pt x="515" y="35"/>
                      </a:lnTo>
                      <a:lnTo>
                        <a:pt x="520" y="42"/>
                      </a:lnTo>
                      <a:lnTo>
                        <a:pt x="524" y="50"/>
                      </a:lnTo>
                      <a:lnTo>
                        <a:pt x="527" y="58"/>
                      </a:lnTo>
                      <a:lnTo>
                        <a:pt x="528" y="67"/>
                      </a:lnTo>
                      <a:lnTo>
                        <a:pt x="528" y="60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 eaLnBrk="0" hangingPunct="0">
                    <a:defRPr/>
                  </a:pPr>
                  <a:endParaRPr lang="en-US" kern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ＭＳ Ｐゴシック" charset="0"/>
                  </a:endParaRPr>
                </a:p>
              </p:txBody>
            </p:sp>
          </p:grpSp>
        </p:grpSp>
      </p:grpSp>
      <p:sp>
        <p:nvSpPr>
          <p:cNvPr id="270" name="Freeform 37"/>
          <p:cNvSpPr>
            <a:spLocks noEditPoints="1"/>
          </p:cNvSpPr>
          <p:nvPr/>
        </p:nvSpPr>
        <p:spPr bwMode="auto">
          <a:xfrm>
            <a:off x="1038157" y="4043783"/>
            <a:ext cx="357691" cy="472411"/>
          </a:xfrm>
          <a:custGeom>
            <a:avLst/>
            <a:gdLst/>
            <a:ahLst/>
            <a:cxnLst>
              <a:cxn ang="0">
                <a:pos x="322" y="319"/>
              </a:cxn>
              <a:cxn ang="0">
                <a:pos x="291" y="73"/>
              </a:cxn>
              <a:cxn ang="0">
                <a:pos x="291" y="565"/>
              </a:cxn>
              <a:cxn ang="0">
                <a:pos x="98" y="319"/>
              </a:cxn>
              <a:cxn ang="0">
                <a:pos x="97" y="0"/>
              </a:cxn>
              <a:cxn ang="0">
                <a:pos x="97" y="638"/>
              </a:cxn>
              <a:cxn ang="0">
                <a:pos x="98" y="319"/>
              </a:cxn>
              <a:cxn ang="0">
                <a:pos x="1056" y="319"/>
              </a:cxn>
              <a:cxn ang="0">
                <a:pos x="887" y="109"/>
              </a:cxn>
              <a:cxn ang="0">
                <a:pos x="887" y="529"/>
              </a:cxn>
              <a:cxn ang="0">
                <a:pos x="759" y="477"/>
              </a:cxn>
              <a:cxn ang="0">
                <a:pos x="636" y="120"/>
              </a:cxn>
              <a:cxn ang="0">
                <a:pos x="514" y="477"/>
              </a:cxn>
              <a:cxn ang="0">
                <a:pos x="164" y="1475"/>
              </a:cxn>
              <a:cxn ang="0">
                <a:pos x="342" y="1315"/>
              </a:cxn>
              <a:cxn ang="0">
                <a:pos x="987" y="1475"/>
              </a:cxn>
              <a:cxn ang="0">
                <a:pos x="807" y="615"/>
              </a:cxn>
              <a:cxn ang="0">
                <a:pos x="621" y="519"/>
              </a:cxn>
              <a:cxn ang="0">
                <a:pos x="652" y="519"/>
              </a:cxn>
              <a:cxn ang="0">
                <a:pos x="589" y="609"/>
              </a:cxn>
              <a:cxn ang="0">
                <a:pos x="547" y="728"/>
              </a:cxn>
              <a:cxn ang="0">
                <a:pos x="569" y="718"/>
              </a:cxn>
              <a:cxn ang="0">
                <a:pos x="753" y="808"/>
              </a:cxn>
              <a:cxn ang="0">
                <a:pos x="547" y="728"/>
              </a:cxn>
              <a:cxn ang="0">
                <a:pos x="380" y="1206"/>
              </a:cxn>
              <a:cxn ang="0">
                <a:pos x="861" y="1116"/>
              </a:cxn>
              <a:cxn ang="0">
                <a:pos x="450" y="1007"/>
              </a:cxn>
              <a:cxn ang="0">
                <a:pos x="792" y="917"/>
              </a:cxn>
              <a:cxn ang="0">
                <a:pos x="450" y="1007"/>
              </a:cxn>
              <a:cxn ang="0">
                <a:pos x="1088" y="33"/>
              </a:cxn>
              <a:cxn ang="0">
                <a:pos x="1114" y="561"/>
              </a:cxn>
              <a:cxn ang="0">
                <a:pos x="1176" y="638"/>
              </a:cxn>
              <a:cxn ang="0">
                <a:pos x="1272" y="319"/>
              </a:cxn>
            </a:cxnLst>
            <a:rect l="0" t="0" r="r" b="b"/>
            <a:pathLst>
              <a:path w="1272" h="1475">
                <a:moveTo>
                  <a:pt x="386" y="529"/>
                </a:moveTo>
                <a:cubicBezTo>
                  <a:pt x="345" y="466"/>
                  <a:pt x="322" y="394"/>
                  <a:pt x="322" y="319"/>
                </a:cubicBezTo>
                <a:cubicBezTo>
                  <a:pt x="322" y="244"/>
                  <a:pt x="345" y="172"/>
                  <a:pt x="386" y="109"/>
                </a:cubicBezTo>
                <a:cubicBezTo>
                  <a:pt x="291" y="73"/>
                  <a:pt x="291" y="73"/>
                  <a:pt x="291" y="73"/>
                </a:cubicBezTo>
                <a:cubicBezTo>
                  <a:pt x="243" y="147"/>
                  <a:pt x="217" y="231"/>
                  <a:pt x="217" y="319"/>
                </a:cubicBezTo>
                <a:cubicBezTo>
                  <a:pt x="217" y="407"/>
                  <a:pt x="243" y="491"/>
                  <a:pt x="291" y="565"/>
                </a:cubicBezTo>
                <a:lnTo>
                  <a:pt x="386" y="529"/>
                </a:lnTo>
                <a:close/>
                <a:moveTo>
                  <a:pt x="98" y="319"/>
                </a:moveTo>
                <a:cubicBezTo>
                  <a:pt x="98" y="217"/>
                  <a:pt x="129" y="119"/>
                  <a:pt x="184" y="33"/>
                </a:cubicBezTo>
                <a:cubicBezTo>
                  <a:pt x="97" y="0"/>
                  <a:pt x="97" y="0"/>
                  <a:pt x="97" y="0"/>
                </a:cubicBezTo>
                <a:cubicBezTo>
                  <a:pt x="35" y="96"/>
                  <a:pt x="0" y="205"/>
                  <a:pt x="0" y="319"/>
                </a:cubicBezTo>
                <a:cubicBezTo>
                  <a:pt x="0" y="433"/>
                  <a:pt x="35" y="542"/>
                  <a:pt x="97" y="638"/>
                </a:cubicBezTo>
                <a:cubicBezTo>
                  <a:pt x="184" y="605"/>
                  <a:pt x="184" y="605"/>
                  <a:pt x="184" y="605"/>
                </a:cubicBezTo>
                <a:cubicBezTo>
                  <a:pt x="129" y="519"/>
                  <a:pt x="98" y="422"/>
                  <a:pt x="98" y="319"/>
                </a:cubicBezTo>
                <a:close/>
                <a:moveTo>
                  <a:pt x="982" y="565"/>
                </a:moveTo>
                <a:cubicBezTo>
                  <a:pt x="1029" y="491"/>
                  <a:pt x="1056" y="407"/>
                  <a:pt x="1056" y="319"/>
                </a:cubicBezTo>
                <a:cubicBezTo>
                  <a:pt x="1056" y="231"/>
                  <a:pt x="1029" y="147"/>
                  <a:pt x="982" y="73"/>
                </a:cubicBezTo>
                <a:cubicBezTo>
                  <a:pt x="887" y="109"/>
                  <a:pt x="887" y="109"/>
                  <a:pt x="887" y="109"/>
                </a:cubicBezTo>
                <a:cubicBezTo>
                  <a:pt x="927" y="172"/>
                  <a:pt x="950" y="244"/>
                  <a:pt x="950" y="319"/>
                </a:cubicBezTo>
                <a:cubicBezTo>
                  <a:pt x="950" y="394"/>
                  <a:pt x="927" y="466"/>
                  <a:pt x="887" y="529"/>
                </a:cubicBezTo>
                <a:lnTo>
                  <a:pt x="982" y="565"/>
                </a:lnTo>
                <a:close/>
                <a:moveTo>
                  <a:pt x="759" y="477"/>
                </a:moveTo>
                <a:cubicBezTo>
                  <a:pt x="806" y="441"/>
                  <a:pt x="836" y="384"/>
                  <a:pt x="836" y="320"/>
                </a:cubicBezTo>
                <a:cubicBezTo>
                  <a:pt x="836" y="210"/>
                  <a:pt x="747" y="120"/>
                  <a:pt x="636" y="120"/>
                </a:cubicBezTo>
                <a:cubicBezTo>
                  <a:pt x="526" y="120"/>
                  <a:pt x="437" y="210"/>
                  <a:pt x="437" y="320"/>
                </a:cubicBezTo>
                <a:cubicBezTo>
                  <a:pt x="437" y="384"/>
                  <a:pt x="467" y="441"/>
                  <a:pt x="514" y="477"/>
                </a:cubicBezTo>
                <a:cubicBezTo>
                  <a:pt x="407" y="783"/>
                  <a:pt x="407" y="783"/>
                  <a:pt x="407" y="783"/>
                </a:cubicBezTo>
                <a:cubicBezTo>
                  <a:pt x="164" y="1475"/>
                  <a:pt x="164" y="1475"/>
                  <a:pt x="164" y="1475"/>
                </a:cubicBezTo>
                <a:cubicBezTo>
                  <a:pt x="286" y="1475"/>
                  <a:pt x="286" y="1475"/>
                  <a:pt x="286" y="1475"/>
                </a:cubicBezTo>
                <a:cubicBezTo>
                  <a:pt x="342" y="1315"/>
                  <a:pt x="342" y="1315"/>
                  <a:pt x="342" y="1315"/>
                </a:cubicBezTo>
                <a:cubicBezTo>
                  <a:pt x="931" y="1315"/>
                  <a:pt x="931" y="1315"/>
                  <a:pt x="931" y="1315"/>
                </a:cubicBezTo>
                <a:cubicBezTo>
                  <a:pt x="987" y="1475"/>
                  <a:pt x="987" y="1475"/>
                  <a:pt x="987" y="1475"/>
                </a:cubicBezTo>
                <a:cubicBezTo>
                  <a:pt x="1109" y="1475"/>
                  <a:pt x="1109" y="1475"/>
                  <a:pt x="1109" y="1475"/>
                </a:cubicBezTo>
                <a:cubicBezTo>
                  <a:pt x="807" y="615"/>
                  <a:pt x="807" y="615"/>
                  <a:pt x="807" y="615"/>
                </a:cubicBezTo>
                <a:lnTo>
                  <a:pt x="759" y="477"/>
                </a:lnTo>
                <a:close/>
                <a:moveTo>
                  <a:pt x="621" y="519"/>
                </a:moveTo>
                <a:cubicBezTo>
                  <a:pt x="626" y="519"/>
                  <a:pt x="631" y="520"/>
                  <a:pt x="636" y="520"/>
                </a:cubicBezTo>
                <a:cubicBezTo>
                  <a:pt x="642" y="520"/>
                  <a:pt x="647" y="519"/>
                  <a:pt x="652" y="519"/>
                </a:cubicBezTo>
                <a:cubicBezTo>
                  <a:pt x="684" y="609"/>
                  <a:pt x="684" y="609"/>
                  <a:pt x="684" y="609"/>
                </a:cubicBezTo>
                <a:cubicBezTo>
                  <a:pt x="589" y="609"/>
                  <a:pt x="589" y="609"/>
                  <a:pt x="589" y="609"/>
                </a:cubicBezTo>
                <a:lnTo>
                  <a:pt x="621" y="519"/>
                </a:lnTo>
                <a:close/>
                <a:moveTo>
                  <a:pt x="547" y="728"/>
                </a:moveTo>
                <a:cubicBezTo>
                  <a:pt x="551" y="718"/>
                  <a:pt x="551" y="718"/>
                  <a:pt x="551" y="718"/>
                </a:cubicBezTo>
                <a:cubicBezTo>
                  <a:pt x="569" y="718"/>
                  <a:pt x="569" y="718"/>
                  <a:pt x="569" y="718"/>
                </a:cubicBezTo>
                <a:cubicBezTo>
                  <a:pt x="722" y="718"/>
                  <a:pt x="722" y="718"/>
                  <a:pt x="722" y="718"/>
                </a:cubicBezTo>
                <a:cubicBezTo>
                  <a:pt x="753" y="808"/>
                  <a:pt x="753" y="808"/>
                  <a:pt x="753" y="808"/>
                </a:cubicBezTo>
                <a:cubicBezTo>
                  <a:pt x="519" y="808"/>
                  <a:pt x="519" y="808"/>
                  <a:pt x="519" y="808"/>
                </a:cubicBezTo>
                <a:lnTo>
                  <a:pt x="547" y="728"/>
                </a:lnTo>
                <a:close/>
                <a:moveTo>
                  <a:pt x="893" y="1206"/>
                </a:moveTo>
                <a:cubicBezTo>
                  <a:pt x="380" y="1206"/>
                  <a:pt x="380" y="1206"/>
                  <a:pt x="380" y="1206"/>
                </a:cubicBezTo>
                <a:cubicBezTo>
                  <a:pt x="411" y="1116"/>
                  <a:pt x="411" y="1116"/>
                  <a:pt x="411" y="1116"/>
                </a:cubicBezTo>
                <a:cubicBezTo>
                  <a:pt x="861" y="1116"/>
                  <a:pt x="861" y="1116"/>
                  <a:pt x="861" y="1116"/>
                </a:cubicBezTo>
                <a:lnTo>
                  <a:pt x="893" y="1206"/>
                </a:lnTo>
                <a:close/>
                <a:moveTo>
                  <a:pt x="450" y="1007"/>
                </a:moveTo>
                <a:cubicBezTo>
                  <a:pt x="481" y="917"/>
                  <a:pt x="481" y="917"/>
                  <a:pt x="481" y="917"/>
                </a:cubicBezTo>
                <a:cubicBezTo>
                  <a:pt x="792" y="917"/>
                  <a:pt x="792" y="917"/>
                  <a:pt x="792" y="917"/>
                </a:cubicBezTo>
                <a:cubicBezTo>
                  <a:pt x="823" y="1007"/>
                  <a:pt x="823" y="1007"/>
                  <a:pt x="823" y="1007"/>
                </a:cubicBezTo>
                <a:lnTo>
                  <a:pt x="450" y="1007"/>
                </a:lnTo>
                <a:close/>
                <a:moveTo>
                  <a:pt x="1176" y="0"/>
                </a:moveTo>
                <a:cubicBezTo>
                  <a:pt x="1088" y="33"/>
                  <a:pt x="1088" y="33"/>
                  <a:pt x="1088" y="33"/>
                </a:cubicBezTo>
                <a:cubicBezTo>
                  <a:pt x="1144" y="119"/>
                  <a:pt x="1175" y="217"/>
                  <a:pt x="1175" y="319"/>
                </a:cubicBezTo>
                <a:cubicBezTo>
                  <a:pt x="1175" y="404"/>
                  <a:pt x="1153" y="486"/>
                  <a:pt x="1114" y="561"/>
                </a:cubicBezTo>
                <a:cubicBezTo>
                  <a:pt x="1106" y="576"/>
                  <a:pt x="1098" y="591"/>
                  <a:pt x="1088" y="605"/>
                </a:cubicBezTo>
                <a:cubicBezTo>
                  <a:pt x="1176" y="638"/>
                  <a:pt x="1176" y="638"/>
                  <a:pt x="1176" y="638"/>
                </a:cubicBezTo>
                <a:cubicBezTo>
                  <a:pt x="1192" y="613"/>
                  <a:pt x="1207" y="586"/>
                  <a:pt x="1219" y="559"/>
                </a:cubicBezTo>
                <a:cubicBezTo>
                  <a:pt x="1253" y="484"/>
                  <a:pt x="1272" y="403"/>
                  <a:pt x="1272" y="319"/>
                </a:cubicBezTo>
                <a:cubicBezTo>
                  <a:pt x="1272" y="205"/>
                  <a:pt x="1238" y="96"/>
                  <a:pt x="1176" y="0"/>
                </a:cubicBezTo>
                <a:close/>
              </a:path>
            </a:pathLst>
          </a:custGeom>
          <a:solidFill>
            <a:srgbClr val="214794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60909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latin typeface="CiscoSansTT ExtraLight"/>
              <a:ea typeface="ＭＳ Ｐゴシック" charset="0"/>
            </a:endParaRPr>
          </a:p>
        </p:txBody>
      </p:sp>
      <p:cxnSp>
        <p:nvCxnSpPr>
          <p:cNvPr id="273" name="Straight Connector 272"/>
          <p:cNvCxnSpPr>
            <a:stCxn id="7" idx="1"/>
          </p:cNvCxnSpPr>
          <p:nvPr/>
        </p:nvCxnSpPr>
        <p:spPr>
          <a:xfrm flipH="1">
            <a:off x="1365829" y="2446335"/>
            <a:ext cx="582199" cy="33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7" idx="1"/>
          </p:cNvCxnSpPr>
          <p:nvPr/>
        </p:nvCxnSpPr>
        <p:spPr>
          <a:xfrm flipH="1">
            <a:off x="1384171" y="2446335"/>
            <a:ext cx="563856" cy="4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2" idx="1"/>
          </p:cNvCxnSpPr>
          <p:nvPr/>
        </p:nvCxnSpPr>
        <p:spPr>
          <a:xfrm flipH="1" flipV="1">
            <a:off x="1429651" y="4481870"/>
            <a:ext cx="518376" cy="419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2" idx="1"/>
          </p:cNvCxnSpPr>
          <p:nvPr/>
        </p:nvCxnSpPr>
        <p:spPr>
          <a:xfrm flipH="1" flipV="1">
            <a:off x="1336823" y="4900933"/>
            <a:ext cx="611204" cy="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12" idx="1"/>
          </p:cNvCxnSpPr>
          <p:nvPr/>
        </p:nvCxnSpPr>
        <p:spPr>
          <a:xfrm flipH="1">
            <a:off x="1373242" y="4900938"/>
            <a:ext cx="574785" cy="46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2246738" y="2085738"/>
            <a:ext cx="3491311" cy="348800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6060370" y="2089038"/>
            <a:ext cx="3965309" cy="3496511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Multi-IGP Domain – OSPF</a:t>
            </a:r>
          </a:p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</a:rPr>
              <a:t>(SR Policy Explicit + Binding SID)</a:t>
            </a:r>
            <a:endParaRPr lang="en-US" sz="3200" dirty="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9984969" y="4617566"/>
            <a:ext cx="373820" cy="256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11">
              <a:defRPr/>
            </a:pPr>
            <a:r>
              <a:rPr lang="en-US" sz="1065" dirty="0">
                <a:solidFill>
                  <a:srgbClr val="FF651C"/>
                </a:solidFill>
                <a:latin typeface="Arial"/>
                <a:ea typeface="ＭＳ Ｐゴシック" pitchFamily="34" charset="-128"/>
              </a:rPr>
              <a:t>0/1</a:t>
            </a:r>
          </a:p>
        </p:txBody>
      </p:sp>
      <p:pic>
        <p:nvPicPr>
          <p:cNvPr id="294" name="Picture 293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43311" y="3004441"/>
            <a:ext cx="444651" cy="355559"/>
          </a:xfrm>
          <a:prstGeom prst="rect">
            <a:avLst/>
          </a:prstGeom>
          <a:effectLst/>
        </p:spPr>
      </p:pic>
      <p:pic>
        <p:nvPicPr>
          <p:cNvPr id="295" name="Picture 294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0" y="2643538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298" name="TextBox 297"/>
          <p:cNvSpPr txBox="1"/>
          <p:nvPr/>
        </p:nvSpPr>
        <p:spPr>
          <a:xfrm>
            <a:off x="860660" y="3061324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99" name="Freeform 17"/>
          <p:cNvSpPr>
            <a:spLocks/>
          </p:cNvSpPr>
          <p:nvPr/>
        </p:nvSpPr>
        <p:spPr bwMode="auto">
          <a:xfrm>
            <a:off x="1081726" y="4695689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0" name="Group 299"/>
          <p:cNvGrpSpPr/>
          <p:nvPr/>
        </p:nvGrpSpPr>
        <p:grpSpPr>
          <a:xfrm>
            <a:off x="1244532" y="4626238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1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2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3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4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306" name="Freeform 17"/>
          <p:cNvSpPr>
            <a:spLocks/>
          </p:cNvSpPr>
          <p:nvPr/>
        </p:nvSpPr>
        <p:spPr bwMode="auto">
          <a:xfrm>
            <a:off x="1059109" y="2309938"/>
            <a:ext cx="219305" cy="292407"/>
          </a:xfrm>
          <a:custGeom>
            <a:avLst/>
            <a:gdLst>
              <a:gd name="T0" fmla="*/ 0 w 600"/>
              <a:gd name="T1" fmla="*/ 300 h 800"/>
              <a:gd name="T2" fmla="*/ 0 w 600"/>
              <a:gd name="T3" fmla="*/ 766 h 800"/>
              <a:gd name="T4" fmla="*/ 33 w 600"/>
              <a:gd name="T5" fmla="*/ 800 h 800"/>
              <a:gd name="T6" fmla="*/ 216 w 600"/>
              <a:gd name="T7" fmla="*/ 800 h 800"/>
              <a:gd name="T8" fmla="*/ 216 w 600"/>
              <a:gd name="T9" fmla="*/ 483 h 800"/>
              <a:gd name="T10" fmla="*/ 383 w 600"/>
              <a:gd name="T11" fmla="*/ 483 h 800"/>
              <a:gd name="T12" fmla="*/ 383 w 600"/>
              <a:gd name="T13" fmla="*/ 800 h 800"/>
              <a:gd name="T14" fmla="*/ 566 w 600"/>
              <a:gd name="T15" fmla="*/ 800 h 800"/>
              <a:gd name="T16" fmla="*/ 600 w 600"/>
              <a:gd name="T17" fmla="*/ 766 h 800"/>
              <a:gd name="T18" fmla="*/ 600 w 600"/>
              <a:gd name="T19" fmla="*/ 300 h 800"/>
              <a:gd name="T20" fmla="*/ 300 w 600"/>
              <a:gd name="T21" fmla="*/ 0 h 800"/>
              <a:gd name="T22" fmla="*/ 0 w 600"/>
              <a:gd name="T23" fmla="*/ 3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00" h="800">
                <a:moveTo>
                  <a:pt x="0" y="300"/>
                </a:moveTo>
                <a:lnTo>
                  <a:pt x="0" y="766"/>
                </a:lnTo>
                <a:cubicBezTo>
                  <a:pt x="0" y="785"/>
                  <a:pt x="15" y="800"/>
                  <a:pt x="33" y="800"/>
                </a:cubicBezTo>
                <a:lnTo>
                  <a:pt x="216" y="800"/>
                </a:lnTo>
                <a:lnTo>
                  <a:pt x="216" y="483"/>
                </a:lnTo>
                <a:lnTo>
                  <a:pt x="383" y="483"/>
                </a:lnTo>
                <a:lnTo>
                  <a:pt x="383" y="800"/>
                </a:lnTo>
                <a:lnTo>
                  <a:pt x="566" y="800"/>
                </a:lnTo>
                <a:cubicBezTo>
                  <a:pt x="585" y="800"/>
                  <a:pt x="600" y="785"/>
                  <a:pt x="600" y="766"/>
                </a:cubicBezTo>
                <a:lnTo>
                  <a:pt x="600" y="300"/>
                </a:lnTo>
                <a:lnTo>
                  <a:pt x="300" y="0"/>
                </a:lnTo>
                <a:lnTo>
                  <a:pt x="0" y="300"/>
                </a:lnTo>
                <a:close/>
              </a:path>
            </a:pathLst>
          </a:custGeom>
          <a:solidFill>
            <a:srgbClr val="39393B"/>
          </a:solidFill>
          <a:ln>
            <a:noFill/>
          </a:ln>
          <a:extLst/>
        </p:spPr>
        <p:txBody>
          <a:bodyPr vert="horz" wrap="square" lIns="121909" tIns="60955" rIns="121909" bIns="60955" numCol="1" anchor="t" anchorCtr="0" compatLnSpc="1">
            <a:prstTxWarp prst="textNoShape">
              <a:avLst/>
            </a:prstTxWarp>
          </a:bodyPr>
          <a:lstStyle/>
          <a:p>
            <a:pPr defTabSz="60957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srgbClr val="39393B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1221914" y="2240488"/>
            <a:ext cx="225817" cy="177255"/>
            <a:chOff x="560215" y="1620121"/>
            <a:chExt cx="431102" cy="338393"/>
          </a:xfrm>
          <a:solidFill>
            <a:srgbClr val="014093"/>
          </a:solidFill>
        </p:grpSpPr>
        <p:sp>
          <p:nvSpPr>
            <p:cNvPr id="308" name="Oval 136"/>
            <p:cNvSpPr>
              <a:spLocks noChangeArrowheads="1"/>
            </p:cNvSpPr>
            <p:nvPr/>
          </p:nvSpPr>
          <p:spPr bwMode="auto">
            <a:xfrm>
              <a:off x="750270" y="1916794"/>
              <a:ext cx="46355" cy="417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09" name="Freeform 137"/>
            <p:cNvSpPr>
              <a:spLocks/>
            </p:cNvSpPr>
            <p:nvPr/>
          </p:nvSpPr>
          <p:spPr bwMode="auto">
            <a:xfrm>
              <a:off x="560215" y="1620121"/>
              <a:ext cx="431102" cy="111252"/>
            </a:xfrm>
            <a:custGeom>
              <a:avLst/>
              <a:gdLst>
                <a:gd name="T0" fmla="*/ 793 w 808"/>
                <a:gd name="T1" fmla="*/ 141 h 204"/>
                <a:gd name="T2" fmla="*/ 404 w 808"/>
                <a:gd name="T3" fmla="*/ 0 h 204"/>
                <a:gd name="T4" fmla="*/ 16 w 808"/>
                <a:gd name="T5" fmla="*/ 141 h 204"/>
                <a:gd name="T6" fmla="*/ 12 w 808"/>
                <a:gd name="T7" fmla="*/ 188 h 204"/>
                <a:gd name="T8" fmla="*/ 59 w 808"/>
                <a:gd name="T9" fmla="*/ 192 h 204"/>
                <a:gd name="T10" fmla="*/ 404 w 808"/>
                <a:gd name="T11" fmla="*/ 66 h 204"/>
                <a:gd name="T12" fmla="*/ 749 w 808"/>
                <a:gd name="T13" fmla="*/ 192 h 204"/>
                <a:gd name="T14" fmla="*/ 771 w 808"/>
                <a:gd name="T15" fmla="*/ 200 h 204"/>
                <a:gd name="T16" fmla="*/ 796 w 808"/>
                <a:gd name="T17" fmla="*/ 188 h 204"/>
                <a:gd name="T18" fmla="*/ 793 w 808"/>
                <a:gd name="T19" fmla="*/ 14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8" h="204">
                  <a:moveTo>
                    <a:pt x="793" y="141"/>
                  </a:moveTo>
                  <a:cubicBezTo>
                    <a:pt x="684" y="49"/>
                    <a:pt x="550" y="0"/>
                    <a:pt x="404" y="0"/>
                  </a:cubicBezTo>
                  <a:cubicBezTo>
                    <a:pt x="258" y="0"/>
                    <a:pt x="124" y="49"/>
                    <a:pt x="16" y="141"/>
                  </a:cubicBezTo>
                  <a:cubicBezTo>
                    <a:pt x="2" y="153"/>
                    <a:pt x="0" y="174"/>
                    <a:pt x="12" y="188"/>
                  </a:cubicBezTo>
                  <a:cubicBezTo>
                    <a:pt x="24" y="202"/>
                    <a:pt x="45" y="204"/>
                    <a:pt x="59" y="192"/>
                  </a:cubicBezTo>
                  <a:cubicBezTo>
                    <a:pt x="155" y="110"/>
                    <a:pt x="275" y="66"/>
                    <a:pt x="404" y="66"/>
                  </a:cubicBezTo>
                  <a:cubicBezTo>
                    <a:pt x="534" y="66"/>
                    <a:pt x="653" y="110"/>
                    <a:pt x="749" y="192"/>
                  </a:cubicBezTo>
                  <a:cubicBezTo>
                    <a:pt x="756" y="197"/>
                    <a:pt x="763" y="200"/>
                    <a:pt x="771" y="200"/>
                  </a:cubicBezTo>
                  <a:cubicBezTo>
                    <a:pt x="780" y="200"/>
                    <a:pt x="790" y="196"/>
                    <a:pt x="796" y="188"/>
                  </a:cubicBezTo>
                  <a:cubicBezTo>
                    <a:pt x="808" y="174"/>
                    <a:pt x="807" y="153"/>
                    <a:pt x="793" y="1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0" name="Freeform 138"/>
            <p:cNvSpPr>
              <a:spLocks/>
            </p:cNvSpPr>
            <p:nvPr/>
          </p:nvSpPr>
          <p:spPr bwMode="auto">
            <a:xfrm>
              <a:off x="629747" y="1717467"/>
              <a:ext cx="287402" cy="83439"/>
            </a:xfrm>
            <a:custGeom>
              <a:avLst/>
              <a:gdLst>
                <a:gd name="T0" fmla="*/ 525 w 542"/>
                <a:gd name="T1" fmla="*/ 90 h 154"/>
                <a:gd name="T2" fmla="*/ 271 w 542"/>
                <a:gd name="T3" fmla="*/ 0 h 154"/>
                <a:gd name="T4" fmla="*/ 17 w 542"/>
                <a:gd name="T5" fmla="*/ 90 h 154"/>
                <a:gd name="T6" fmla="*/ 12 w 542"/>
                <a:gd name="T7" fmla="*/ 137 h 154"/>
                <a:gd name="T8" fmla="*/ 59 w 542"/>
                <a:gd name="T9" fmla="*/ 143 h 154"/>
                <a:gd name="T10" fmla="*/ 271 w 542"/>
                <a:gd name="T11" fmla="*/ 67 h 154"/>
                <a:gd name="T12" fmla="*/ 484 w 542"/>
                <a:gd name="T13" fmla="*/ 143 h 154"/>
                <a:gd name="T14" fmla="*/ 505 w 542"/>
                <a:gd name="T15" fmla="*/ 150 h 154"/>
                <a:gd name="T16" fmla="*/ 531 w 542"/>
                <a:gd name="T17" fmla="*/ 137 h 154"/>
                <a:gd name="T18" fmla="*/ 525 w 542"/>
                <a:gd name="T1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154">
                  <a:moveTo>
                    <a:pt x="525" y="90"/>
                  </a:moveTo>
                  <a:cubicBezTo>
                    <a:pt x="449" y="30"/>
                    <a:pt x="364" y="0"/>
                    <a:pt x="271" y="0"/>
                  </a:cubicBezTo>
                  <a:cubicBezTo>
                    <a:pt x="179" y="0"/>
                    <a:pt x="93" y="30"/>
                    <a:pt x="17" y="90"/>
                  </a:cubicBezTo>
                  <a:cubicBezTo>
                    <a:pt x="3" y="102"/>
                    <a:pt x="0" y="123"/>
                    <a:pt x="12" y="137"/>
                  </a:cubicBezTo>
                  <a:cubicBezTo>
                    <a:pt x="23" y="152"/>
                    <a:pt x="44" y="154"/>
                    <a:pt x="59" y="143"/>
                  </a:cubicBezTo>
                  <a:cubicBezTo>
                    <a:pt x="123" y="92"/>
                    <a:pt x="194" y="67"/>
                    <a:pt x="271" y="67"/>
                  </a:cubicBezTo>
                  <a:cubicBezTo>
                    <a:pt x="348" y="67"/>
                    <a:pt x="420" y="92"/>
                    <a:pt x="484" y="143"/>
                  </a:cubicBezTo>
                  <a:cubicBezTo>
                    <a:pt x="490" y="148"/>
                    <a:pt x="497" y="150"/>
                    <a:pt x="505" y="150"/>
                  </a:cubicBezTo>
                  <a:cubicBezTo>
                    <a:pt x="515" y="150"/>
                    <a:pt x="524" y="146"/>
                    <a:pt x="531" y="137"/>
                  </a:cubicBezTo>
                  <a:cubicBezTo>
                    <a:pt x="542" y="123"/>
                    <a:pt x="540" y="102"/>
                    <a:pt x="52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11" name="Freeform 139"/>
            <p:cNvSpPr>
              <a:spLocks/>
            </p:cNvSpPr>
            <p:nvPr/>
          </p:nvSpPr>
          <p:spPr bwMode="auto">
            <a:xfrm>
              <a:off x="699280" y="1819448"/>
              <a:ext cx="152972" cy="55626"/>
            </a:xfrm>
            <a:custGeom>
              <a:avLst/>
              <a:gdLst>
                <a:gd name="T0" fmla="*/ 269 w 289"/>
                <a:gd name="T1" fmla="*/ 38 h 104"/>
                <a:gd name="T2" fmla="*/ 144 w 289"/>
                <a:gd name="T3" fmla="*/ 0 h 104"/>
                <a:gd name="T4" fmla="*/ 19 w 289"/>
                <a:gd name="T5" fmla="*/ 38 h 104"/>
                <a:gd name="T6" fmla="*/ 10 w 289"/>
                <a:gd name="T7" fmla="*/ 85 h 104"/>
                <a:gd name="T8" fmla="*/ 56 w 289"/>
                <a:gd name="T9" fmla="*/ 94 h 104"/>
                <a:gd name="T10" fmla="*/ 232 w 289"/>
                <a:gd name="T11" fmla="*/ 94 h 104"/>
                <a:gd name="T12" fmla="*/ 251 w 289"/>
                <a:gd name="T13" fmla="*/ 99 h 104"/>
                <a:gd name="T14" fmla="*/ 278 w 289"/>
                <a:gd name="T15" fmla="*/ 85 h 104"/>
                <a:gd name="T16" fmla="*/ 269 w 289"/>
                <a:gd name="T17" fmla="*/ 3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4">
                  <a:moveTo>
                    <a:pt x="269" y="38"/>
                  </a:moveTo>
                  <a:cubicBezTo>
                    <a:pt x="232" y="13"/>
                    <a:pt x="189" y="0"/>
                    <a:pt x="144" y="0"/>
                  </a:cubicBezTo>
                  <a:cubicBezTo>
                    <a:pt x="100" y="0"/>
                    <a:pt x="56" y="13"/>
                    <a:pt x="19" y="38"/>
                  </a:cubicBezTo>
                  <a:cubicBezTo>
                    <a:pt x="4" y="49"/>
                    <a:pt x="0" y="69"/>
                    <a:pt x="10" y="85"/>
                  </a:cubicBezTo>
                  <a:cubicBezTo>
                    <a:pt x="20" y="100"/>
                    <a:pt x="41" y="104"/>
                    <a:pt x="56" y="94"/>
                  </a:cubicBezTo>
                  <a:cubicBezTo>
                    <a:pt x="109" y="59"/>
                    <a:pt x="180" y="59"/>
                    <a:pt x="232" y="94"/>
                  </a:cubicBezTo>
                  <a:cubicBezTo>
                    <a:pt x="238" y="98"/>
                    <a:pt x="244" y="99"/>
                    <a:pt x="251" y="99"/>
                  </a:cubicBezTo>
                  <a:cubicBezTo>
                    <a:pt x="261" y="99"/>
                    <a:pt x="272" y="94"/>
                    <a:pt x="278" y="85"/>
                  </a:cubicBezTo>
                  <a:cubicBezTo>
                    <a:pt x="289" y="69"/>
                    <a:pt x="285" y="49"/>
                    <a:pt x="26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solidFill>
                  <a:srgbClr val="39393B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12" name="Picture 311" descr="Device_router_3057_unknown_64.png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55555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0"/>
          <a:stretch/>
        </p:blipFill>
        <p:spPr>
          <a:xfrm>
            <a:off x="950617" y="5444490"/>
            <a:ext cx="444651" cy="355559"/>
          </a:xfrm>
          <a:prstGeom prst="rect">
            <a:avLst/>
          </a:prstGeom>
          <a:effectLst/>
        </p:spPr>
      </p:pic>
      <p:pic>
        <p:nvPicPr>
          <p:cNvPr id="313" name="Picture 312" descr="10090_Device_group_256.png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014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246" y="5083587"/>
            <a:ext cx="352641" cy="348643"/>
          </a:xfrm>
          <a:prstGeom prst="rect">
            <a:avLst/>
          </a:prstGeom>
          <a:noFill/>
          <a:effectLst/>
        </p:spPr>
      </p:pic>
      <p:sp>
        <p:nvSpPr>
          <p:cNvPr id="314" name="TextBox 313"/>
          <p:cNvSpPr txBox="1"/>
          <p:nvPr/>
        </p:nvSpPr>
        <p:spPr>
          <a:xfrm>
            <a:off x="867967" y="5501373"/>
            <a:ext cx="631888" cy="235896"/>
          </a:xfrm>
          <a:prstGeom prst="rect">
            <a:avLst/>
          </a:prstGeom>
          <a:noFill/>
          <a:effectLst/>
        </p:spPr>
        <p:txBody>
          <a:bodyPr wrap="none" lIns="91432" tIns="45719" rIns="91432" bIns="45719" rtlCol="0">
            <a:spAutoFit/>
          </a:bodyPr>
          <a:lstStyle/>
          <a:p>
            <a:pPr algn="ctr" defTabSz="6095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33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Biz CPE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66435" y="5186529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88174" y="5189898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 err="1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ospf</a:t>
            </a:r>
            <a:r>
              <a:rPr lang="en-US" sz="1600" dirty="0">
                <a:solidFill>
                  <a:srgbClr val="676767"/>
                </a:solidFill>
                <a:latin typeface="Arial" charset="0"/>
                <a:ea typeface="ＭＳ Ｐゴシック" pitchFamily="34" charset="-128"/>
              </a:rPr>
              <a:t> area 0</a:t>
            </a:r>
          </a:p>
        </p:txBody>
      </p:sp>
      <p:sp>
        <p:nvSpPr>
          <p:cNvPr id="131" name="Rounded Rectangular Callout 172">
            <a:extLst>
              <a:ext uri="{FF2B5EF4-FFF2-40B4-BE49-F238E27FC236}">
                <a16:creationId xmlns:a16="http://schemas.microsoft.com/office/drawing/2014/main" id="{EE6DE05D-906A-4965-8320-5FD3858EB9D4}"/>
              </a:ext>
            </a:extLst>
          </p:cNvPr>
          <p:cNvSpPr/>
          <p:nvPr/>
        </p:nvSpPr>
        <p:spPr>
          <a:xfrm>
            <a:off x="5762409" y="5621840"/>
            <a:ext cx="2231077" cy="780170"/>
          </a:xfrm>
          <a:prstGeom prst="wedgeRoundRectCallout">
            <a:avLst>
              <a:gd name="adj1" fmla="val 3017"/>
              <a:gd name="adj2" fmla="val -77611"/>
              <a:gd name="adj3" fmla="val 16667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Vrf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blue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c15 nod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Explicit 4-7-5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B87C5B9-751C-4160-88FC-91D745685665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069940" y="2784137"/>
            <a:ext cx="3736906" cy="2427366"/>
          </a:xfrm>
          <a:prstGeom prst="line">
            <a:avLst/>
          </a:prstGeom>
          <a:ln w="1270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C29B9E5-C820-4A8E-9F72-9DCA733D103D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5727469" y="5183522"/>
            <a:ext cx="4097044" cy="8914"/>
          </a:xfrm>
          <a:prstGeom prst="line">
            <a:avLst/>
          </a:prstGeom>
          <a:ln w="1270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ular Callout 172">
            <a:extLst>
              <a:ext uri="{FF2B5EF4-FFF2-40B4-BE49-F238E27FC236}">
                <a16:creationId xmlns:a16="http://schemas.microsoft.com/office/drawing/2014/main" id="{31922192-DDBC-4612-97FB-A117BAD1A696}"/>
              </a:ext>
            </a:extLst>
          </p:cNvPr>
          <p:cNvSpPr/>
          <p:nvPr/>
        </p:nvSpPr>
        <p:spPr>
          <a:xfrm>
            <a:off x="8507806" y="5610459"/>
            <a:ext cx="2231077" cy="780170"/>
          </a:xfrm>
          <a:prstGeom prst="wedgeRoundRectCallout">
            <a:avLst>
              <a:gd name="adj1" fmla="val -4435"/>
              <a:gd name="adj2" fmla="val -102117"/>
              <a:gd name="adj3" fmla="val 16667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Vrf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red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policy c5 node4</a:t>
            </a:r>
          </a:p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Explicit 4-7-5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5243C43-84BB-465A-9B27-C7ED0E245A31}"/>
              </a:ext>
            </a:extLst>
          </p:cNvPr>
          <p:cNvCxnSpPr>
            <a:cxnSpLocks/>
          </p:cNvCxnSpPr>
          <p:nvPr/>
        </p:nvCxnSpPr>
        <p:spPr>
          <a:xfrm flipH="1" flipV="1">
            <a:off x="2101605" y="2784137"/>
            <a:ext cx="3736906" cy="2427366"/>
          </a:xfrm>
          <a:prstGeom prst="line">
            <a:avLst/>
          </a:prstGeom>
          <a:ln w="1270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81C972D-0A16-4A96-972B-99501B66080D}"/>
              </a:ext>
            </a:extLst>
          </p:cNvPr>
          <p:cNvCxnSpPr>
            <a:cxnSpLocks/>
          </p:cNvCxnSpPr>
          <p:nvPr/>
        </p:nvCxnSpPr>
        <p:spPr>
          <a:xfrm flipH="1" flipV="1">
            <a:off x="5759134" y="5183522"/>
            <a:ext cx="4097044" cy="8914"/>
          </a:xfrm>
          <a:prstGeom prst="line">
            <a:avLst/>
          </a:prstGeom>
          <a:ln w="1270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9EEDBE8-0A5B-408E-AD40-3C2CCD974E95}"/>
              </a:ext>
            </a:extLst>
          </p:cNvPr>
          <p:cNvCxnSpPr>
            <a:cxnSpLocks/>
          </p:cNvCxnSpPr>
          <p:nvPr/>
        </p:nvCxnSpPr>
        <p:spPr>
          <a:xfrm flipH="1" flipV="1">
            <a:off x="1996313" y="2953163"/>
            <a:ext cx="3736906" cy="2427366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55CD956-9F4B-4259-AD7C-FFC775E06A47}"/>
              </a:ext>
            </a:extLst>
          </p:cNvPr>
          <p:cNvCxnSpPr>
            <a:cxnSpLocks/>
          </p:cNvCxnSpPr>
          <p:nvPr/>
        </p:nvCxnSpPr>
        <p:spPr>
          <a:xfrm flipH="1" flipV="1">
            <a:off x="5653842" y="5352548"/>
            <a:ext cx="4097044" cy="8914"/>
          </a:xfrm>
          <a:prstGeom prst="line">
            <a:avLst/>
          </a:prstGeom>
          <a:ln w="1270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540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3200" dirty="0"/>
              <a:t>Multi-IGP Domain OSPF</a:t>
            </a:r>
            <a:br>
              <a:rPr lang="en-US" sz="3200" dirty="0"/>
            </a:br>
            <a:r>
              <a:rPr lang="en-US" sz="3200" kern="0" dirty="0">
                <a:latin typeface="CiscoSansTT Thin" charset="0"/>
              </a:rPr>
              <a:t>(SR Policy Explicit + Binding SID)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no-srte-red-explicit-to-node-4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srte-red-bsid-90001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srte-blue-bsid-90001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node-1 srte-bsid-90001-to-node-4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srte-blue-explicit-to-node-5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srte-red-explicit-to-node-5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(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because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 no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bgp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-lu)</a:t>
            </a:r>
          </a:p>
          <a:p>
            <a:pPr lvl="0"/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fr-FR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fr-FR" dirty="0" err="1">
                <a:solidFill>
                  <a:srgbClr val="282828"/>
                </a:solidFill>
                <a:latin typeface="CiscoSansTT ExtraLight"/>
              </a:rPr>
              <a:t>before</a:t>
            </a:r>
            <a:r>
              <a:rPr lang="fr-FR" dirty="0">
                <a:solidFill>
                  <a:srgbClr val="282828"/>
                </a:solidFill>
                <a:latin typeface="CiscoSansTT ExtraLight"/>
              </a:rPr>
              <a:t> python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after python </a:t>
            </a: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(expect to adjust adjacency </a:t>
            </a:r>
            <a:r>
              <a:rPr lang="en-US" dirty="0" err="1">
                <a:solidFill>
                  <a:srgbClr val="282828"/>
                </a:solidFill>
                <a:latin typeface="CiscoSansTT ExtraLight"/>
              </a:rPr>
              <a:t>labe</a:t>
            </a:r>
            <a:r>
              <a:rPr lang="en-US" dirty="0">
                <a:solidFill>
                  <a:srgbClr val="282828"/>
                </a:solidFill>
                <a:latin typeface="CiscoSansTT ExtraLight"/>
              </a:rPr>
              <a:t> in SR-Policy)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6726865" y="1811869"/>
            <a:ext cx="5321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@Node5,  4</a:t>
            </a: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run router </a:t>
            </a:r>
            <a:r>
              <a:rPr lang="en-US" dirty="0" err="1">
                <a:solidFill>
                  <a:srgbClr val="282828"/>
                </a:solidFill>
              </a:rPr>
              <a:t>ospf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bgp</a:t>
            </a:r>
            <a:r>
              <a:rPr lang="en-US" dirty="0">
                <a:solidFill>
                  <a:srgbClr val="282828"/>
                </a:solidFill>
              </a:rPr>
              <a:t> vpnv4 </a:t>
            </a:r>
            <a:r>
              <a:rPr lang="en-US" dirty="0" err="1">
                <a:solidFill>
                  <a:srgbClr val="282828"/>
                </a:solidFill>
              </a:rPr>
              <a:t>uni</a:t>
            </a:r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</a:t>
            </a:r>
            <a:r>
              <a:rPr lang="en-US" dirty="0" err="1">
                <a:solidFill>
                  <a:srgbClr val="282828"/>
                </a:solidFill>
              </a:rPr>
              <a:t>cef</a:t>
            </a:r>
            <a:r>
              <a:rPr lang="en-US" dirty="0">
                <a:solidFill>
                  <a:srgbClr val="282828"/>
                </a:solidFill>
              </a:rPr>
              <a:t>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Traceroute </a:t>
            </a: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source 5.5.5.5</a:t>
            </a:r>
          </a:p>
          <a:p>
            <a:pPr lvl="0"/>
            <a:endParaRPr lang="en-US" dirty="0">
              <a:solidFill>
                <a:srgbClr val="282828"/>
              </a:solidFill>
            </a:endParaRPr>
          </a:p>
          <a:p>
            <a:pPr lvl="0"/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blue 14.14.14.14 source 15.15.15.15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5715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Clear SR Policy </a:t>
            </a: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958513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3200" dirty="0"/>
              <a:t>Clear SR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no-srte-red-bsid-90001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no-srte-blue-bsid-90001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node-1 no-srte-bsid-90001-to-node-4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no-srte-blue-explicit-to-node-5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no-srte-red-explicit-to-node-5</a:t>
            </a:r>
          </a:p>
          <a:p>
            <a:pPr lvl="0"/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fr-FR" dirty="0">
                <a:solidFill>
                  <a:srgbClr val="282828"/>
                </a:solidFill>
                <a:latin typeface="CiscoSansTT ExtraLight"/>
              </a:rPr>
              <a:t>@Node5, 4</a:t>
            </a:r>
          </a:p>
          <a:p>
            <a:pPr lvl="0"/>
            <a:r>
              <a:rPr lang="fr-FR" dirty="0">
                <a:solidFill>
                  <a:srgbClr val="282828"/>
                </a:solidFill>
                <a:latin typeface="CiscoSansTT ExtraLight"/>
              </a:rPr>
              <a:t>Show segment </a:t>
            </a:r>
            <a:r>
              <a:rPr lang="fr-FR" dirty="0" err="1">
                <a:solidFill>
                  <a:srgbClr val="282828"/>
                </a:solidFill>
                <a:latin typeface="CiscoSansTT ExtraLight"/>
              </a:rPr>
              <a:t>traffic</a:t>
            </a:r>
            <a:r>
              <a:rPr lang="fr-FR" dirty="0">
                <a:solidFill>
                  <a:srgbClr val="282828"/>
                </a:solidFill>
                <a:latin typeface="CiscoSansTT ExtraLight"/>
              </a:rPr>
              <a:t> </a:t>
            </a:r>
            <a:r>
              <a:rPr lang="fr-FR" dirty="0" err="1">
                <a:solidFill>
                  <a:srgbClr val="282828"/>
                </a:solidFill>
                <a:latin typeface="CiscoSansTT ExtraLight"/>
              </a:rPr>
              <a:t>policy</a:t>
            </a:r>
            <a:endParaRPr lang="fr-FR" dirty="0">
              <a:solidFill>
                <a:srgbClr val="282828"/>
              </a:solidFill>
              <a:latin typeface="CiscoSansTT ExtraLight"/>
            </a:endParaRPr>
          </a:p>
          <a:p>
            <a:pPr lvl="0"/>
            <a:endParaRPr lang="fr-FR" dirty="0">
              <a:solidFill>
                <a:srgbClr val="282828"/>
              </a:solidFill>
              <a:latin typeface="CiscoSansTT ExtraLight"/>
            </a:endParaRPr>
          </a:p>
          <a:p>
            <a:pPr lvl="0"/>
            <a:r>
              <a:rPr lang="fr-FR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fr-FR" dirty="0" err="1">
                <a:solidFill>
                  <a:srgbClr val="282828"/>
                </a:solidFill>
                <a:latin typeface="CiscoSansTT ExtraLight"/>
              </a:rPr>
              <a:t>before</a:t>
            </a:r>
            <a:r>
              <a:rPr lang="fr-FR" dirty="0">
                <a:solidFill>
                  <a:srgbClr val="282828"/>
                </a:solidFill>
                <a:latin typeface="CiscoSansTT ExtraLight"/>
              </a:rPr>
              <a:t> python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after python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24574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4720968"/>
            <a:ext cx="11120203" cy="599177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16. SR ODN On-Demand </a:t>
            </a:r>
            <a:r>
              <a:rPr lang="en-US" sz="3733" kern="0" dirty="0" err="1">
                <a:latin typeface="CiscoSansTT Thin" charset="0"/>
                <a:cs typeface="CiscoSansTT Thin" charset="0"/>
              </a:rPr>
              <a:t>NextHop</a:t>
            </a:r>
            <a:r>
              <a:rPr lang="en-US" sz="3733" kern="0" dirty="0">
                <a:latin typeface="CiscoSansTT Thin" charset="0"/>
                <a:cs typeface="CiscoSansTT Thin" charset="0"/>
              </a:rPr>
              <a:t>  + SR PCE </a:t>
            </a: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68678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3200" dirty="0"/>
              <a:t>SR ODN + SR PCE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238736"/>
            <a:ext cx="67010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282828"/>
                </a:solidFill>
              </a:rPr>
              <a:t>@Node5</a:t>
            </a:r>
          </a:p>
          <a:p>
            <a:pPr lvl="0">
              <a:defRPr/>
            </a:pPr>
            <a:r>
              <a:rPr lang="en-US" dirty="0">
                <a:solidFill>
                  <a:srgbClr val="282828"/>
                </a:solidFill>
              </a:rPr>
              <a:t>Ping </a:t>
            </a:r>
            <a:r>
              <a:rPr lang="en-US" dirty="0" err="1">
                <a:solidFill>
                  <a:srgbClr val="282828"/>
                </a:solidFill>
              </a:rPr>
              <a:t>vrf</a:t>
            </a:r>
            <a:r>
              <a:rPr lang="en-US" dirty="0">
                <a:solidFill>
                  <a:srgbClr val="282828"/>
                </a:solidFill>
              </a:rPr>
              <a:t> red 4.4.4.4 repeat 100000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odn-c4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odn-c5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shut-int-0      --&gt;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link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failure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delay-30-int-01 --&gt;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delay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increase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/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worse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no-delay-30-int-01 --&gt;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delay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 restore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no-shut-int-0      --&gt;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link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 UP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en-US" dirty="0">
                <a:solidFill>
                  <a:srgbClr val="282828"/>
                </a:solidFill>
              </a:rPr>
              <a:t>show segment-routing traffic-</a:t>
            </a:r>
            <a:r>
              <a:rPr lang="en-US" dirty="0" err="1">
                <a:solidFill>
                  <a:srgbClr val="282828"/>
                </a:solidFill>
              </a:rPr>
              <a:t>eng</a:t>
            </a:r>
            <a:r>
              <a:rPr lang="en-US" dirty="0">
                <a:solidFill>
                  <a:srgbClr val="282828"/>
                </a:solidFill>
              </a:rPr>
              <a:t> </a:t>
            </a:r>
            <a:r>
              <a:rPr lang="en-US" dirty="0" err="1">
                <a:solidFill>
                  <a:srgbClr val="282828"/>
                </a:solidFill>
              </a:rPr>
              <a:t>pcc</a:t>
            </a:r>
            <a:r>
              <a:rPr lang="en-US" dirty="0">
                <a:solidFill>
                  <a:srgbClr val="282828"/>
                </a:solidFill>
              </a:rPr>
              <a:t> ipv4 peer</a:t>
            </a:r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pcc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	--&gt; SR PCE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Primary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 down 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	- SR PCE Backup 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 ACTIVE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no-pcc2	--&gt; SR PCE Backup down </a:t>
            </a:r>
          </a:p>
          <a:p>
            <a:r>
              <a:rPr lang="fr-FR" dirty="0" err="1">
                <a:solidFill>
                  <a:srgbClr val="282828"/>
                </a:solidFill>
              </a:rPr>
              <a:t>Why</a:t>
            </a:r>
            <a:r>
              <a:rPr lang="fr-FR" dirty="0">
                <a:solidFill>
                  <a:srgbClr val="282828"/>
                </a:solidFill>
              </a:rPr>
              <a:t> time out ?</a:t>
            </a:r>
          </a:p>
          <a:p>
            <a:r>
              <a:rPr lang="fr-FR" dirty="0">
                <a:solidFill>
                  <a:srgbClr val="282828"/>
                </a:solidFill>
              </a:rPr>
              <a:t>Show segment </a:t>
            </a:r>
            <a:r>
              <a:rPr lang="fr-FR" dirty="0" err="1">
                <a:solidFill>
                  <a:srgbClr val="282828"/>
                </a:solidFill>
              </a:rPr>
              <a:t>traffic</a:t>
            </a:r>
            <a:r>
              <a:rPr lang="fr-FR" dirty="0">
                <a:solidFill>
                  <a:srgbClr val="282828"/>
                </a:solidFill>
              </a:rPr>
              <a:t> </a:t>
            </a:r>
            <a:r>
              <a:rPr lang="fr-FR" dirty="0" err="1">
                <a:solidFill>
                  <a:srgbClr val="282828"/>
                </a:solidFill>
              </a:rPr>
              <a:t>policy</a:t>
            </a:r>
            <a:endParaRPr lang="fr-FR" dirty="0">
              <a:solidFill>
                <a:srgbClr val="282828"/>
              </a:solidFill>
            </a:endParaRP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7038753" y="1811869"/>
            <a:ext cx="50093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pcc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  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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 SR PCE 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Primary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 Restore UP</a:t>
            </a:r>
          </a:p>
          <a:p>
            <a:pPr lvl="0"/>
            <a:endParaRPr lang="fr-FR" dirty="0">
              <a:solidFill>
                <a:srgbClr val="282828"/>
              </a:solidFill>
              <a:highlight>
                <a:srgbClr val="FFFF00"/>
              </a:highlight>
            </a:endParaRP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shut-int-lo0-lo40</a:t>
            </a:r>
          </a:p>
          <a:p>
            <a:pPr marL="285750" lvl="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auto-</a:t>
            </a:r>
            <a:r>
              <a:rPr lang="fr-FR" dirty="0" err="1">
                <a:solidFill>
                  <a:srgbClr val="282828"/>
                </a:solidFill>
                <a:highlight>
                  <a:srgbClr val="FFFF00"/>
                </a:highlight>
              </a:rPr>
              <a:t>delete</a:t>
            </a:r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 SR Policy</a:t>
            </a:r>
          </a:p>
          <a:p>
            <a:pPr lvl="0"/>
            <a:r>
              <a:rPr lang="fr-FR" dirty="0">
                <a:solidFill>
                  <a:srgbClr val="282828"/>
                </a:solidFill>
              </a:rPr>
              <a:t>@Node5, show segment </a:t>
            </a:r>
            <a:r>
              <a:rPr lang="fr-FR" dirty="0" err="1">
                <a:solidFill>
                  <a:srgbClr val="282828"/>
                </a:solidFill>
              </a:rPr>
              <a:t>traffic</a:t>
            </a:r>
            <a:r>
              <a:rPr lang="fr-FR" dirty="0">
                <a:solidFill>
                  <a:srgbClr val="282828"/>
                </a:solidFill>
              </a:rPr>
              <a:t> </a:t>
            </a:r>
            <a:r>
              <a:rPr lang="fr-FR" dirty="0" err="1">
                <a:solidFill>
                  <a:srgbClr val="282828"/>
                </a:solidFill>
              </a:rPr>
              <a:t>policy</a:t>
            </a:r>
            <a:endParaRPr lang="fr-FR" dirty="0">
              <a:solidFill>
                <a:srgbClr val="282828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@SR PCE</a:t>
            </a:r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Show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pce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ipv4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cspf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source 1.1.1.5 destination 1.1.1.4 metric-type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@Node5, Traceroute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vrf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red 4.4.4.4 source 5.5.5.5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vrf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blue 14.14.14.14 source 15.15.15.15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82828"/>
              </a:solidFill>
              <a:latin typeface="CiscoSansTT Extra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82828"/>
                </a:solidFill>
                <a:latin typeface="CiscoSansTT ExtraLight"/>
              </a:rPr>
              <a:t>@Node5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Ping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vrf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 red 4.4.4.4 repeat 100000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CEB">
                      <a:lumMod val="50000"/>
                    </a:srgbClr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CEB">
                      <a:lumMod val="50000"/>
                    </a:srgbClr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CEB">
                      <a:lumMod val="50000"/>
                    </a:srgbClr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CEB">
                      <a:lumMod val="50000"/>
                    </a:srgbClr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CEB">
                      <a:lumMod val="50000"/>
                    </a:srgbClr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CEB">
                      <a:lumMod val="50000"/>
                    </a:srgbClr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CEB">
                      <a:lumMod val="50000"/>
                    </a:srgbClr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CEB">
                      <a:lumMod val="50000"/>
                    </a:srgbClr>
                  </a:solidFill>
                  <a:effectLst/>
                  <a:uLnTx/>
                  <a:uFillTx/>
                  <a:latin typeface="CiscoSansTT ExtraLight"/>
                  <a:ea typeface="+mn-ea"/>
                  <a:cs typeface="+mn-cs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557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42C368-F4C4-4B88-9AFF-8A60AAC4610C}"/>
              </a:ext>
            </a:extLst>
          </p:cNvPr>
          <p:cNvSpPr/>
          <p:nvPr/>
        </p:nvSpPr>
        <p:spPr>
          <a:xfrm>
            <a:off x="1053712" y="565838"/>
            <a:ext cx="4768991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segment-routing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traffic-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on-demand color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dynamic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metric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 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RP/0/0/CPU0:Node-5#sh segment-routing  traffic-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SR-TE policy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bgp_AP_2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Color: 4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End-point: 1.1.1.4)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Status: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Admin: up  Operational: up for 00:00:18 (since Dec  3 14:41:21.321)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Candidate-paths: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Preference 100: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Dynamic (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1.1.1.201) (active)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Weight: 0, Metric Type: 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Metric Type: TE,   Path Accumulated Metric: 30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80001 [Adjacency-SID, 10.1.5.5 - 10.1.5.1]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80005 [Adjacency-SID, 10.1.2.1 - 10.1.2.2]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17004 [Prefix-SID, 1.1.1.4]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Attributes: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Binding SID: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80010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Allocation mode: dynamic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State: Programmed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Policy selected: yes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Forward Class: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Distinguisher: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Auto-policy info: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Creator: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BGP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IPv6 caps enable: 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1EA70B-3594-4AC9-85E6-83CD0FD3A297}"/>
              </a:ext>
            </a:extLst>
          </p:cNvPr>
          <p:cNvSpPr/>
          <p:nvPr/>
        </p:nvSpPr>
        <p:spPr>
          <a:xfrm>
            <a:off x="342620" y="1"/>
            <a:ext cx="6674007" cy="379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SRTE ODN LOW LATENCY – TE METRIC – VRF Prefix 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7AA20-8803-4CFE-BF0F-5AF7DCD0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703" y="2100548"/>
            <a:ext cx="6096000" cy="11873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00847C-1C91-48A2-BFD6-2AEB2597B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03" y="608867"/>
            <a:ext cx="6080819" cy="10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93124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D3D11BE-882B-49B6-881D-777F81A3D857}"/>
              </a:ext>
            </a:extLst>
          </p:cNvPr>
          <p:cNvCxnSpPr/>
          <p:nvPr/>
        </p:nvCxnSpPr>
        <p:spPr>
          <a:xfrm flipH="1">
            <a:off x="6006544" y="3236607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465A78F-34C7-44C0-BE1D-BF5FB609D173}"/>
              </a:ext>
            </a:extLst>
          </p:cNvPr>
          <p:cNvCxnSpPr/>
          <p:nvPr/>
        </p:nvCxnSpPr>
        <p:spPr>
          <a:xfrm flipH="1">
            <a:off x="9929216" y="3236607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E6BE64A-F5FC-4104-A0D4-B9D060E03814}"/>
              </a:ext>
            </a:extLst>
          </p:cNvPr>
          <p:cNvCxnSpPr/>
          <p:nvPr/>
        </p:nvCxnSpPr>
        <p:spPr>
          <a:xfrm flipH="1">
            <a:off x="2253898" y="3236607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FA294C2-A629-48C3-B63C-662EC07F862E}"/>
              </a:ext>
            </a:extLst>
          </p:cNvPr>
          <p:cNvCxnSpPr/>
          <p:nvPr/>
        </p:nvCxnSpPr>
        <p:spPr>
          <a:xfrm>
            <a:off x="2317245" y="3048510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D5F7201-36A2-46E9-A4A5-C21806142113}"/>
              </a:ext>
            </a:extLst>
          </p:cNvPr>
          <p:cNvCxnSpPr/>
          <p:nvPr/>
        </p:nvCxnSpPr>
        <p:spPr>
          <a:xfrm>
            <a:off x="6069891" y="3048507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92AA6BA-911B-4B62-B4EE-48DADE2390FD}"/>
              </a:ext>
            </a:extLst>
          </p:cNvPr>
          <p:cNvCxnSpPr/>
          <p:nvPr/>
        </p:nvCxnSpPr>
        <p:spPr>
          <a:xfrm flipV="1">
            <a:off x="4308001" y="3048506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BB14DDC6-BBFF-41DE-ADB5-B1D155F9AC4D}"/>
              </a:ext>
            </a:extLst>
          </p:cNvPr>
          <p:cNvCxnSpPr/>
          <p:nvPr/>
        </p:nvCxnSpPr>
        <p:spPr>
          <a:xfrm flipV="1">
            <a:off x="8233297" y="3048507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BC1811F-1E55-419C-AD33-916B938D5E11}"/>
              </a:ext>
            </a:extLst>
          </p:cNvPr>
          <p:cNvCxnSpPr/>
          <p:nvPr/>
        </p:nvCxnSpPr>
        <p:spPr>
          <a:xfrm flipV="1">
            <a:off x="2253898" y="4248124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ED0D6E30-7068-40F9-AF15-72CAA1A7802A}"/>
              </a:ext>
            </a:extLst>
          </p:cNvPr>
          <p:cNvCxnSpPr/>
          <p:nvPr/>
        </p:nvCxnSpPr>
        <p:spPr>
          <a:xfrm flipV="1">
            <a:off x="6069891" y="4248124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82D2C46-E92F-4EDC-ADEC-F2D309DE72B5}"/>
              </a:ext>
            </a:extLst>
          </p:cNvPr>
          <p:cNvCxnSpPr/>
          <p:nvPr/>
        </p:nvCxnSpPr>
        <p:spPr>
          <a:xfrm flipH="1" flipV="1">
            <a:off x="4164441" y="4190205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DE9DF2C8-1811-480B-A36D-834D409D28C0}"/>
              </a:ext>
            </a:extLst>
          </p:cNvPr>
          <p:cNvCxnSpPr/>
          <p:nvPr/>
        </p:nvCxnSpPr>
        <p:spPr>
          <a:xfrm>
            <a:off x="7940925" y="4190205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1476AD9-F553-4EA2-94EB-CEE9BB0A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686" y="195163"/>
            <a:ext cx="3109279" cy="1833360"/>
          </a:xfrm>
          <a:prstGeom prst="rect">
            <a:avLst/>
          </a:prstGeom>
        </p:spPr>
      </p:pic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5399706"/>
            <a:ext cx="3350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945105"/>
            <a:ext cx="3350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945105"/>
            <a:ext cx="3520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5399706"/>
            <a:ext cx="3520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3236609"/>
            <a:ext cx="1617" cy="212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2"/>
            <a:endCxn id="40" idx="0"/>
          </p:cNvCxnSpPr>
          <p:nvPr/>
        </p:nvCxnSpPr>
        <p:spPr>
          <a:xfrm flipH="1">
            <a:off x="9929216" y="3236609"/>
            <a:ext cx="1617" cy="212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" idx="2"/>
            <a:endCxn id="10" idx="0"/>
          </p:cNvCxnSpPr>
          <p:nvPr/>
        </p:nvCxnSpPr>
        <p:spPr>
          <a:xfrm flipH="1">
            <a:off x="2253898" y="3236609"/>
            <a:ext cx="1617" cy="212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3048512"/>
            <a:ext cx="1558060" cy="1096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3048509"/>
            <a:ext cx="1761071" cy="1096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3048508"/>
            <a:ext cx="1665558" cy="1096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3048509"/>
            <a:ext cx="1632572" cy="109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4248126"/>
            <a:ext cx="1757609" cy="1115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4248126"/>
            <a:ext cx="1897273" cy="1139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4190207"/>
            <a:ext cx="1931690" cy="125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4190207"/>
            <a:ext cx="1924944" cy="1197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653603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6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908686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5108205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5108201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653601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5108201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853217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853217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422904" y="710488"/>
            <a:ext cx="534121" cy="730313"/>
            <a:chOff x="3464154" y="1960676"/>
            <a:chExt cx="728350" cy="687262"/>
          </a:xfrm>
        </p:grpSpPr>
        <p:sp>
          <p:nvSpPr>
            <p:cNvPr id="115" name="TextBox 114"/>
            <p:cNvSpPr txBox="1"/>
            <p:nvPr/>
          </p:nvSpPr>
          <p:spPr>
            <a:xfrm>
              <a:off x="3464154" y="2406698"/>
              <a:ext cx="728350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XTC1</a:t>
              </a:r>
            </a:p>
          </p:txBody>
        </p:sp>
        <p:pic>
          <p:nvPicPr>
            <p:cNvPr id="116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4275043" y="705513"/>
            <a:ext cx="458779" cy="730313"/>
            <a:chOff x="3515524" y="1960676"/>
            <a:chExt cx="625611" cy="687262"/>
          </a:xfrm>
        </p:grpSpPr>
        <p:sp>
          <p:nvSpPr>
            <p:cNvPr id="121" name="TextBox 120"/>
            <p:cNvSpPr txBox="1"/>
            <p:nvPr/>
          </p:nvSpPr>
          <p:spPr>
            <a:xfrm>
              <a:off x="3515524" y="2406698"/>
              <a:ext cx="625611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RR1</a:t>
              </a:r>
            </a:p>
          </p:txBody>
        </p:sp>
        <p:pic>
          <p:nvPicPr>
            <p:cNvPr id="12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2" name="Straight Connector 131"/>
          <p:cNvCxnSpPr/>
          <p:nvPr/>
        </p:nvCxnSpPr>
        <p:spPr>
          <a:xfrm>
            <a:off x="3689963" y="1903952"/>
            <a:ext cx="832565" cy="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25" idx="1"/>
          </p:cNvCxnSpPr>
          <p:nvPr/>
        </p:nvCxnSpPr>
        <p:spPr>
          <a:xfrm>
            <a:off x="4090557" y="1912233"/>
            <a:ext cx="1852639" cy="102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6" idx="2"/>
          </p:cNvCxnSpPr>
          <p:nvPr/>
        </p:nvCxnSpPr>
        <p:spPr>
          <a:xfrm>
            <a:off x="3692589" y="1293496"/>
            <a:ext cx="6751" cy="60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2" idx="2"/>
          </p:cNvCxnSpPr>
          <p:nvPr/>
        </p:nvCxnSpPr>
        <p:spPr>
          <a:xfrm>
            <a:off x="4507059" y="1288521"/>
            <a:ext cx="15468" cy="62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806994" y="2653601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69366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312795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333610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310225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70907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5138333" y="23133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0/5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6916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310533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332890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65464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67777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4718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46926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9382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5125011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9382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5125240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6931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68034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47439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4718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537638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537381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505259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505003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80590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7776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9806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534811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333867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310482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71165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534554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50243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7776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3423494" y="1018916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347216" y="13291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4166693" y="139241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4253523" y="1016352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251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10093985" y="4878568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98" y="386207"/>
            <a:ext cx="1024995" cy="1402392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457324" y="1073882"/>
            <a:ext cx="1032869" cy="526752"/>
            <a:chOff x="396947" y="1512209"/>
            <a:chExt cx="775369" cy="395430"/>
          </a:xfrm>
        </p:grpSpPr>
        <p:sp>
          <p:nvSpPr>
            <p:cNvPr id="168" name="Flowchart: Process 167"/>
            <p:cNvSpPr/>
            <p:nvPr/>
          </p:nvSpPr>
          <p:spPr>
            <a:xfrm>
              <a:off x="396947" y="1512209"/>
              <a:ext cx="775369" cy="256040"/>
            </a:xfrm>
            <a:prstGeom prst="flowChartProcess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lowchart: Process 168"/>
            <p:cNvSpPr/>
            <p:nvPr/>
          </p:nvSpPr>
          <p:spPr>
            <a:xfrm>
              <a:off x="402857" y="1772454"/>
              <a:ext cx="744375" cy="135185"/>
            </a:xfrm>
            <a:prstGeom prst="flowChartProcess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ISIS + SR</a:t>
              </a:r>
            </a:p>
          </p:txBody>
        </p:sp>
      </p:grpSp>
      <p:sp>
        <p:nvSpPr>
          <p:cNvPr id="170" name="Flowchart: Process 169"/>
          <p:cNvSpPr/>
          <p:nvPr/>
        </p:nvSpPr>
        <p:spPr>
          <a:xfrm>
            <a:off x="465198" y="587064"/>
            <a:ext cx="1024995" cy="483983"/>
          </a:xfrm>
          <a:prstGeom prst="flowChartProcess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1" name="Flowchart: Process 170"/>
          <p:cNvSpPr/>
          <p:nvPr/>
        </p:nvSpPr>
        <p:spPr>
          <a:xfrm>
            <a:off x="451562" y="2086407"/>
            <a:ext cx="991582" cy="439402"/>
          </a:xfrm>
          <a:prstGeom prst="flowChartProcess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XTC BGP SR CTRL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89765" y="1716156"/>
            <a:ext cx="336299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  <a:endParaRPr kumimoji="0" lang="en-US" sz="1865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6" name="Flowchart: Process 145"/>
          <p:cNvSpPr/>
          <p:nvPr/>
        </p:nvSpPr>
        <p:spPr>
          <a:xfrm>
            <a:off x="465197" y="409711"/>
            <a:ext cx="1024996" cy="174518"/>
          </a:xfrm>
          <a:prstGeom prst="flowChartProcess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BGP VPN</a:t>
            </a:r>
          </a:p>
        </p:txBody>
      </p:sp>
      <p:sp>
        <p:nvSpPr>
          <p:cNvPr id="233" name="Rounded Rectangle 232"/>
          <p:cNvSpPr/>
          <p:nvPr/>
        </p:nvSpPr>
        <p:spPr>
          <a:xfrm>
            <a:off x="427456" y="2740465"/>
            <a:ext cx="1605378" cy="521139"/>
          </a:xfrm>
          <a:prstGeom prst="roundRect">
            <a:avLst/>
          </a:prstGeom>
          <a:solidFill>
            <a:srgbClr val="FF99FF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	C4</a:t>
            </a:r>
          </a:p>
        </p:txBody>
      </p:sp>
      <p:sp>
        <p:nvSpPr>
          <p:cNvPr id="138" name="Notched Right Arrow 137"/>
          <p:cNvSpPr/>
          <p:nvPr/>
        </p:nvSpPr>
        <p:spPr>
          <a:xfrm rot="5400000">
            <a:off x="9521709" y="3819793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9" name="Notched Right Arrow 138"/>
          <p:cNvSpPr/>
          <p:nvPr/>
        </p:nvSpPr>
        <p:spPr>
          <a:xfrm>
            <a:off x="3657215" y="2553557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Notched Right Arrow 139"/>
          <p:cNvSpPr/>
          <p:nvPr/>
        </p:nvSpPr>
        <p:spPr>
          <a:xfrm>
            <a:off x="7437284" y="2556709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1467537" y="136331"/>
            <a:ext cx="402334" cy="711966"/>
            <a:chOff x="3557590" y="1960676"/>
            <a:chExt cx="548640" cy="669996"/>
          </a:xfrm>
        </p:grpSpPr>
        <p:sp>
          <p:nvSpPr>
            <p:cNvPr id="153" name="TextBox 152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6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54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5" name="Oval 154"/>
          <p:cNvSpPr/>
          <p:nvPr/>
        </p:nvSpPr>
        <p:spPr>
          <a:xfrm>
            <a:off x="11577500" y="391414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2620" y="1"/>
            <a:ext cx="3623108" cy="379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Node5- SRTE-ODN + XTC PCE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180504" y="1562521"/>
            <a:ext cx="565520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PCEP</a:t>
            </a:r>
          </a:p>
        </p:txBody>
      </p:sp>
      <p:sp>
        <p:nvSpPr>
          <p:cNvPr id="134" name="Freeform 127">
            <a:extLst>
              <a:ext uri="{FF2B5EF4-FFF2-40B4-BE49-F238E27FC236}">
                <a16:creationId xmlns:a16="http://schemas.microsoft.com/office/drawing/2014/main" id="{9795B887-1B2D-4953-8450-AF03649BAED2}"/>
              </a:ext>
            </a:extLst>
          </p:cNvPr>
          <p:cNvSpPr/>
          <p:nvPr/>
        </p:nvSpPr>
        <p:spPr>
          <a:xfrm rot="18798849">
            <a:off x="1783846" y="1835700"/>
            <a:ext cx="1891851" cy="222976"/>
          </a:xfrm>
          <a:custGeom>
            <a:avLst/>
            <a:gdLst>
              <a:gd name="connsiteX0" fmla="*/ 0 w 3280833"/>
              <a:gd name="connsiteY0" fmla="*/ 491080 h 503780"/>
              <a:gd name="connsiteX1" fmla="*/ 1621367 w 3280833"/>
              <a:gd name="connsiteY1" fmla="*/ 13 h 503780"/>
              <a:gd name="connsiteX2" fmla="*/ 3280833 w 3280833"/>
              <a:gd name="connsiteY2" fmla="*/ 503780 h 503780"/>
              <a:gd name="connsiteX3" fmla="*/ 3280833 w 3280833"/>
              <a:gd name="connsiteY3" fmla="*/ 503780 h 50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0833" h="503780">
                <a:moveTo>
                  <a:pt x="0" y="491080"/>
                </a:moveTo>
                <a:cubicBezTo>
                  <a:pt x="537281" y="244488"/>
                  <a:pt x="1074562" y="-2104"/>
                  <a:pt x="1621367" y="13"/>
                </a:cubicBezTo>
                <a:cubicBezTo>
                  <a:pt x="2168172" y="2130"/>
                  <a:pt x="3280833" y="503780"/>
                  <a:pt x="3280833" y="503780"/>
                </a:cubicBezTo>
                <a:lnTo>
                  <a:pt x="3280833" y="503780"/>
                </a:lnTo>
              </a:path>
            </a:pathLst>
          </a:custGeom>
          <a:ln w="28575" cap="flat" cmpd="sng" algn="ctr">
            <a:solidFill>
              <a:srgbClr val="FF000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527AF60-AF89-4A43-9A24-78FA83662CE0}"/>
              </a:ext>
            </a:extLst>
          </p:cNvPr>
          <p:cNvCxnSpPr/>
          <p:nvPr/>
        </p:nvCxnSpPr>
        <p:spPr>
          <a:xfrm>
            <a:off x="2431109" y="5398681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EDC46C4-6C25-45BE-8E40-50C5AF060072}"/>
              </a:ext>
            </a:extLst>
          </p:cNvPr>
          <p:cNvCxnSpPr/>
          <p:nvPr/>
        </p:nvCxnSpPr>
        <p:spPr>
          <a:xfrm>
            <a:off x="2431109" y="2944080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F11D70E-71DF-4B40-85BB-FF14EFED3073}"/>
              </a:ext>
            </a:extLst>
          </p:cNvPr>
          <p:cNvCxnSpPr/>
          <p:nvPr/>
        </p:nvCxnSpPr>
        <p:spPr>
          <a:xfrm>
            <a:off x="6183755" y="2944080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3CCEFB1-670C-4ACA-BEF5-F99B31C11BE7}"/>
              </a:ext>
            </a:extLst>
          </p:cNvPr>
          <p:cNvCxnSpPr/>
          <p:nvPr/>
        </p:nvCxnSpPr>
        <p:spPr>
          <a:xfrm>
            <a:off x="6183755" y="5398681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7441BE3-27AF-49DC-A0E5-81031D5DB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90" y="4858685"/>
            <a:ext cx="8134645" cy="15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66687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406A7D2-7AB1-4E28-93DE-A3FAF4D6B2BA}"/>
              </a:ext>
            </a:extLst>
          </p:cNvPr>
          <p:cNvCxnSpPr/>
          <p:nvPr/>
        </p:nvCxnSpPr>
        <p:spPr>
          <a:xfrm flipH="1">
            <a:off x="5989609" y="3211209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ECCC489-C727-4BC0-B0B8-C563763147D3}"/>
              </a:ext>
            </a:extLst>
          </p:cNvPr>
          <p:cNvCxnSpPr/>
          <p:nvPr/>
        </p:nvCxnSpPr>
        <p:spPr>
          <a:xfrm flipH="1">
            <a:off x="9912281" y="3211209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5E5F070-F28D-4341-96FE-6D2EA9782764}"/>
              </a:ext>
            </a:extLst>
          </p:cNvPr>
          <p:cNvCxnSpPr/>
          <p:nvPr/>
        </p:nvCxnSpPr>
        <p:spPr>
          <a:xfrm flipH="1">
            <a:off x="2236963" y="3211209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C7FE20A-19BF-4698-B2E1-135B4EB43379}"/>
              </a:ext>
            </a:extLst>
          </p:cNvPr>
          <p:cNvCxnSpPr/>
          <p:nvPr/>
        </p:nvCxnSpPr>
        <p:spPr>
          <a:xfrm>
            <a:off x="2300310" y="3023112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C442837-DA63-47D6-99ED-B9089C2B7D8F}"/>
              </a:ext>
            </a:extLst>
          </p:cNvPr>
          <p:cNvCxnSpPr/>
          <p:nvPr/>
        </p:nvCxnSpPr>
        <p:spPr>
          <a:xfrm>
            <a:off x="6052956" y="3023109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342663B-BFD3-4B55-BE7F-991E4823B72B}"/>
              </a:ext>
            </a:extLst>
          </p:cNvPr>
          <p:cNvCxnSpPr/>
          <p:nvPr/>
        </p:nvCxnSpPr>
        <p:spPr>
          <a:xfrm flipV="1">
            <a:off x="4291066" y="3023108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9140D38-BF8E-41C0-8485-A7124EECA287}"/>
              </a:ext>
            </a:extLst>
          </p:cNvPr>
          <p:cNvCxnSpPr/>
          <p:nvPr/>
        </p:nvCxnSpPr>
        <p:spPr>
          <a:xfrm flipV="1">
            <a:off x="8216362" y="3023109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512C37A2-E995-4D5F-B4A1-40412FED5DB6}"/>
              </a:ext>
            </a:extLst>
          </p:cNvPr>
          <p:cNvCxnSpPr/>
          <p:nvPr/>
        </p:nvCxnSpPr>
        <p:spPr>
          <a:xfrm flipV="1">
            <a:off x="2236963" y="4222726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4120CBC-7E3E-414E-958C-C26C408913CC}"/>
              </a:ext>
            </a:extLst>
          </p:cNvPr>
          <p:cNvCxnSpPr/>
          <p:nvPr/>
        </p:nvCxnSpPr>
        <p:spPr>
          <a:xfrm flipV="1">
            <a:off x="6052956" y="4222726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9C74500-5591-410B-BA8A-43386559FB12}"/>
              </a:ext>
            </a:extLst>
          </p:cNvPr>
          <p:cNvCxnSpPr/>
          <p:nvPr/>
        </p:nvCxnSpPr>
        <p:spPr>
          <a:xfrm flipH="1" flipV="1">
            <a:off x="4147506" y="4164807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9BE5013-177A-4C45-BD4F-9E5B01B0BD4B}"/>
              </a:ext>
            </a:extLst>
          </p:cNvPr>
          <p:cNvCxnSpPr/>
          <p:nvPr/>
        </p:nvCxnSpPr>
        <p:spPr>
          <a:xfrm>
            <a:off x="7923990" y="4164807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1438D5-290B-4616-9B40-C3B4CF5BB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489" y="177273"/>
            <a:ext cx="5999538" cy="1182568"/>
          </a:xfrm>
          <a:prstGeom prst="rect">
            <a:avLst/>
          </a:prstGeom>
        </p:spPr>
      </p:pic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5399706"/>
            <a:ext cx="3350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945105"/>
            <a:ext cx="3350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945105"/>
            <a:ext cx="3520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5399706"/>
            <a:ext cx="3520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3236609"/>
            <a:ext cx="1617" cy="212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2"/>
            <a:endCxn id="40" idx="0"/>
          </p:cNvCxnSpPr>
          <p:nvPr/>
        </p:nvCxnSpPr>
        <p:spPr>
          <a:xfrm flipH="1">
            <a:off x="9929216" y="3236609"/>
            <a:ext cx="1617" cy="212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" idx="2"/>
            <a:endCxn id="10" idx="0"/>
          </p:cNvCxnSpPr>
          <p:nvPr/>
        </p:nvCxnSpPr>
        <p:spPr>
          <a:xfrm flipH="1">
            <a:off x="2253898" y="3236609"/>
            <a:ext cx="1617" cy="212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3048512"/>
            <a:ext cx="1558060" cy="1096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3048509"/>
            <a:ext cx="1761071" cy="1096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3048508"/>
            <a:ext cx="1665558" cy="1096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3048509"/>
            <a:ext cx="1632572" cy="109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4248126"/>
            <a:ext cx="1757609" cy="1115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4248126"/>
            <a:ext cx="1897273" cy="1139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4190207"/>
            <a:ext cx="1931690" cy="125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4190207"/>
            <a:ext cx="1924944" cy="1197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653603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6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908686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5108205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5108201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653601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5108201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853217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853217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422904" y="710488"/>
            <a:ext cx="534121" cy="730313"/>
            <a:chOff x="3464154" y="1960676"/>
            <a:chExt cx="728350" cy="687262"/>
          </a:xfrm>
        </p:grpSpPr>
        <p:sp>
          <p:nvSpPr>
            <p:cNvPr id="115" name="TextBox 114"/>
            <p:cNvSpPr txBox="1"/>
            <p:nvPr/>
          </p:nvSpPr>
          <p:spPr>
            <a:xfrm>
              <a:off x="3464154" y="2406698"/>
              <a:ext cx="728350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XTC1</a:t>
              </a:r>
            </a:p>
          </p:txBody>
        </p:sp>
        <p:pic>
          <p:nvPicPr>
            <p:cNvPr id="116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4275043" y="705513"/>
            <a:ext cx="458779" cy="730313"/>
            <a:chOff x="3515524" y="1960676"/>
            <a:chExt cx="625611" cy="687262"/>
          </a:xfrm>
        </p:grpSpPr>
        <p:sp>
          <p:nvSpPr>
            <p:cNvPr id="121" name="TextBox 120"/>
            <p:cNvSpPr txBox="1"/>
            <p:nvPr/>
          </p:nvSpPr>
          <p:spPr>
            <a:xfrm>
              <a:off x="3515524" y="2406698"/>
              <a:ext cx="625611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RR1</a:t>
              </a:r>
            </a:p>
          </p:txBody>
        </p:sp>
        <p:pic>
          <p:nvPicPr>
            <p:cNvPr id="12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2" name="Straight Connector 131"/>
          <p:cNvCxnSpPr/>
          <p:nvPr/>
        </p:nvCxnSpPr>
        <p:spPr>
          <a:xfrm>
            <a:off x="3689963" y="1903952"/>
            <a:ext cx="832565" cy="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25" idx="1"/>
          </p:cNvCxnSpPr>
          <p:nvPr/>
        </p:nvCxnSpPr>
        <p:spPr>
          <a:xfrm>
            <a:off x="4090557" y="1912233"/>
            <a:ext cx="1852639" cy="102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6" idx="2"/>
          </p:cNvCxnSpPr>
          <p:nvPr/>
        </p:nvCxnSpPr>
        <p:spPr>
          <a:xfrm>
            <a:off x="3692589" y="1293496"/>
            <a:ext cx="6751" cy="60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2" idx="2"/>
          </p:cNvCxnSpPr>
          <p:nvPr/>
        </p:nvCxnSpPr>
        <p:spPr>
          <a:xfrm>
            <a:off x="4507059" y="1288521"/>
            <a:ext cx="15468" cy="62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806994" y="2653601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69366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312795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333610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310225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70907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5138333" y="23133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0/5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6916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310533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332890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65464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67777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4718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46926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9382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5125011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9382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5125240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6931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68034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47439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4718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537638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537381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505259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505003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80590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7776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9806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534811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333867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310482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71165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534554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50243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7776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3423494" y="1018916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347216" y="13291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4166693" y="139241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4253523" y="1016352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251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10093985" y="4878568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98" y="386207"/>
            <a:ext cx="1024995" cy="1402392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457324" y="1073882"/>
            <a:ext cx="1032869" cy="526752"/>
            <a:chOff x="396947" y="1512209"/>
            <a:chExt cx="775369" cy="395430"/>
          </a:xfrm>
        </p:grpSpPr>
        <p:sp>
          <p:nvSpPr>
            <p:cNvPr id="168" name="Flowchart: Process 167"/>
            <p:cNvSpPr/>
            <p:nvPr/>
          </p:nvSpPr>
          <p:spPr>
            <a:xfrm>
              <a:off x="396947" y="1512209"/>
              <a:ext cx="775369" cy="256040"/>
            </a:xfrm>
            <a:prstGeom prst="flowChartProcess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lowchart: Process 168"/>
            <p:cNvSpPr/>
            <p:nvPr/>
          </p:nvSpPr>
          <p:spPr>
            <a:xfrm>
              <a:off x="402857" y="1772454"/>
              <a:ext cx="744375" cy="135185"/>
            </a:xfrm>
            <a:prstGeom prst="flowChartProcess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ISIS + SR</a:t>
              </a:r>
            </a:p>
          </p:txBody>
        </p:sp>
      </p:grpSp>
      <p:sp>
        <p:nvSpPr>
          <p:cNvPr id="170" name="Flowchart: Process 169"/>
          <p:cNvSpPr/>
          <p:nvPr/>
        </p:nvSpPr>
        <p:spPr>
          <a:xfrm>
            <a:off x="465198" y="587064"/>
            <a:ext cx="1024995" cy="483983"/>
          </a:xfrm>
          <a:prstGeom prst="flowChartProcess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1" name="Flowchart: Process 170"/>
          <p:cNvSpPr/>
          <p:nvPr/>
        </p:nvSpPr>
        <p:spPr>
          <a:xfrm>
            <a:off x="451562" y="2086407"/>
            <a:ext cx="991582" cy="439402"/>
          </a:xfrm>
          <a:prstGeom prst="flowChartProcess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XTC BGP SR CTRL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89765" y="1716156"/>
            <a:ext cx="336299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  <a:endParaRPr kumimoji="0" lang="en-US" sz="1865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6" name="Flowchart: Process 145"/>
          <p:cNvSpPr/>
          <p:nvPr/>
        </p:nvSpPr>
        <p:spPr>
          <a:xfrm>
            <a:off x="465197" y="409711"/>
            <a:ext cx="1024996" cy="174518"/>
          </a:xfrm>
          <a:prstGeom prst="flowChartProcess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BGP VPN</a:t>
            </a:r>
          </a:p>
        </p:txBody>
      </p:sp>
      <p:sp>
        <p:nvSpPr>
          <p:cNvPr id="233" name="Rounded Rectangle 232"/>
          <p:cNvSpPr/>
          <p:nvPr/>
        </p:nvSpPr>
        <p:spPr>
          <a:xfrm>
            <a:off x="427456" y="2740465"/>
            <a:ext cx="1605378" cy="521139"/>
          </a:xfrm>
          <a:prstGeom prst="roundRect">
            <a:avLst/>
          </a:prstGeom>
          <a:solidFill>
            <a:srgbClr val="FF99FF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	C4</a:t>
            </a:r>
          </a:p>
        </p:txBody>
      </p:sp>
      <p:sp>
        <p:nvSpPr>
          <p:cNvPr id="138" name="Notched Right Arrow 137"/>
          <p:cNvSpPr/>
          <p:nvPr/>
        </p:nvSpPr>
        <p:spPr>
          <a:xfrm rot="5400000">
            <a:off x="1325713" y="3968339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9" name="Notched Right Arrow 138"/>
          <p:cNvSpPr/>
          <p:nvPr/>
        </p:nvSpPr>
        <p:spPr>
          <a:xfrm>
            <a:off x="3368066" y="5456108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Notched Right Arrow 139"/>
          <p:cNvSpPr/>
          <p:nvPr/>
        </p:nvSpPr>
        <p:spPr>
          <a:xfrm>
            <a:off x="7281407" y="5456107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2620" y="1"/>
            <a:ext cx="5384807" cy="379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Node5- SRTE-ODN + XTC PCE  ( Link Failure )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180504" y="1562521"/>
            <a:ext cx="565520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PCEP</a:t>
            </a:r>
          </a:p>
        </p:txBody>
      </p:sp>
      <p:sp>
        <p:nvSpPr>
          <p:cNvPr id="134" name="Freeform 127">
            <a:extLst>
              <a:ext uri="{FF2B5EF4-FFF2-40B4-BE49-F238E27FC236}">
                <a16:creationId xmlns:a16="http://schemas.microsoft.com/office/drawing/2014/main" id="{9795B887-1B2D-4953-8450-AF03649BAED2}"/>
              </a:ext>
            </a:extLst>
          </p:cNvPr>
          <p:cNvSpPr/>
          <p:nvPr/>
        </p:nvSpPr>
        <p:spPr>
          <a:xfrm rot="18798849">
            <a:off x="1783846" y="1835700"/>
            <a:ext cx="1891851" cy="222976"/>
          </a:xfrm>
          <a:custGeom>
            <a:avLst/>
            <a:gdLst>
              <a:gd name="connsiteX0" fmla="*/ 0 w 3280833"/>
              <a:gd name="connsiteY0" fmla="*/ 491080 h 503780"/>
              <a:gd name="connsiteX1" fmla="*/ 1621367 w 3280833"/>
              <a:gd name="connsiteY1" fmla="*/ 13 h 503780"/>
              <a:gd name="connsiteX2" fmla="*/ 3280833 w 3280833"/>
              <a:gd name="connsiteY2" fmla="*/ 503780 h 503780"/>
              <a:gd name="connsiteX3" fmla="*/ 3280833 w 3280833"/>
              <a:gd name="connsiteY3" fmla="*/ 503780 h 50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0833" h="503780">
                <a:moveTo>
                  <a:pt x="0" y="491080"/>
                </a:moveTo>
                <a:cubicBezTo>
                  <a:pt x="537281" y="244488"/>
                  <a:pt x="1074562" y="-2104"/>
                  <a:pt x="1621367" y="13"/>
                </a:cubicBezTo>
                <a:cubicBezTo>
                  <a:pt x="2168172" y="2130"/>
                  <a:pt x="3280833" y="503780"/>
                  <a:pt x="3280833" y="503780"/>
                </a:cubicBezTo>
                <a:lnTo>
                  <a:pt x="3280833" y="503780"/>
                </a:lnTo>
              </a:path>
            </a:pathLst>
          </a:custGeom>
          <a:ln w="28575" cap="flat" cmpd="sng" algn="ctr">
            <a:solidFill>
              <a:srgbClr val="FF000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527AF60-AF89-4A43-9A24-78FA83662CE0}"/>
              </a:ext>
            </a:extLst>
          </p:cNvPr>
          <p:cNvCxnSpPr/>
          <p:nvPr/>
        </p:nvCxnSpPr>
        <p:spPr>
          <a:xfrm>
            <a:off x="2431109" y="5398681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EDC46C4-6C25-45BE-8E40-50C5AF060072}"/>
              </a:ext>
            </a:extLst>
          </p:cNvPr>
          <p:cNvCxnSpPr/>
          <p:nvPr/>
        </p:nvCxnSpPr>
        <p:spPr>
          <a:xfrm>
            <a:off x="2431109" y="2944080"/>
            <a:ext cx="3350313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F11D70E-71DF-4B40-85BB-FF14EFED3073}"/>
              </a:ext>
            </a:extLst>
          </p:cNvPr>
          <p:cNvCxnSpPr/>
          <p:nvPr/>
        </p:nvCxnSpPr>
        <p:spPr>
          <a:xfrm>
            <a:off x="6183755" y="2944080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3CCEFB1-670C-4ACA-BEF5-F99B31C11BE7}"/>
              </a:ext>
            </a:extLst>
          </p:cNvPr>
          <p:cNvCxnSpPr/>
          <p:nvPr/>
        </p:nvCxnSpPr>
        <p:spPr>
          <a:xfrm>
            <a:off x="6183755" y="5398681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Multiply 165">
            <a:extLst>
              <a:ext uri="{FF2B5EF4-FFF2-40B4-BE49-F238E27FC236}">
                <a16:creationId xmlns:a16="http://schemas.microsoft.com/office/drawing/2014/main" id="{6B64E7C0-54E6-4C4E-8FE1-18456E5D7A67}"/>
              </a:ext>
            </a:extLst>
          </p:cNvPr>
          <p:cNvSpPr/>
          <p:nvPr/>
        </p:nvSpPr>
        <p:spPr>
          <a:xfrm>
            <a:off x="2957986" y="2672453"/>
            <a:ext cx="663684" cy="590747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1467537" y="136331"/>
            <a:ext cx="402334" cy="711966"/>
            <a:chOff x="3557590" y="1960676"/>
            <a:chExt cx="548640" cy="669996"/>
          </a:xfrm>
        </p:grpSpPr>
        <p:sp>
          <p:nvSpPr>
            <p:cNvPr id="153" name="TextBox 152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6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54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5" name="Oval 154"/>
          <p:cNvSpPr/>
          <p:nvPr/>
        </p:nvSpPr>
        <p:spPr>
          <a:xfrm>
            <a:off x="11577500" y="391414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BC4AA8-2DFB-4C9B-9751-049D88573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556" y="1485560"/>
            <a:ext cx="6007706" cy="1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32725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B5EDD3A-27AA-4C6A-AA38-B83892E40AB9}"/>
              </a:ext>
            </a:extLst>
          </p:cNvPr>
          <p:cNvCxnSpPr/>
          <p:nvPr/>
        </p:nvCxnSpPr>
        <p:spPr>
          <a:xfrm flipH="1">
            <a:off x="5989609" y="3228142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4F45E72-8A70-469A-95C9-FA8FE0E1AEAB}"/>
              </a:ext>
            </a:extLst>
          </p:cNvPr>
          <p:cNvCxnSpPr/>
          <p:nvPr/>
        </p:nvCxnSpPr>
        <p:spPr>
          <a:xfrm flipH="1">
            <a:off x="9912281" y="3228142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B93DAEB-595C-4A44-BA1A-20CF54FDD34B}"/>
              </a:ext>
            </a:extLst>
          </p:cNvPr>
          <p:cNvCxnSpPr/>
          <p:nvPr/>
        </p:nvCxnSpPr>
        <p:spPr>
          <a:xfrm flipH="1">
            <a:off x="2236963" y="3228142"/>
            <a:ext cx="1617" cy="2126675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DB2610A-0CA0-424E-AE87-BFDA5FCAA43E}"/>
              </a:ext>
            </a:extLst>
          </p:cNvPr>
          <p:cNvCxnSpPr/>
          <p:nvPr/>
        </p:nvCxnSpPr>
        <p:spPr>
          <a:xfrm>
            <a:off x="2300310" y="3040045"/>
            <a:ext cx="1558060" cy="10962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6DC97FA-7537-412E-B6D9-9A70AC6558F8}"/>
              </a:ext>
            </a:extLst>
          </p:cNvPr>
          <p:cNvCxnSpPr/>
          <p:nvPr/>
        </p:nvCxnSpPr>
        <p:spPr>
          <a:xfrm>
            <a:off x="6052956" y="3040042"/>
            <a:ext cx="1761071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98F3CF2-1F54-4BE6-AA15-2BF4B8B3AAB1}"/>
              </a:ext>
            </a:extLst>
          </p:cNvPr>
          <p:cNvCxnSpPr/>
          <p:nvPr/>
        </p:nvCxnSpPr>
        <p:spPr>
          <a:xfrm flipV="1">
            <a:off x="4291066" y="3040041"/>
            <a:ext cx="1665558" cy="109621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67FC072-066E-4B88-A4B5-9227DA1493AC}"/>
              </a:ext>
            </a:extLst>
          </p:cNvPr>
          <p:cNvCxnSpPr/>
          <p:nvPr/>
        </p:nvCxnSpPr>
        <p:spPr>
          <a:xfrm flipV="1">
            <a:off x="8216362" y="3040042"/>
            <a:ext cx="1632572" cy="1096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4015DDB-6623-4E90-B46B-BB424A720F5C}"/>
              </a:ext>
            </a:extLst>
          </p:cNvPr>
          <p:cNvCxnSpPr/>
          <p:nvPr/>
        </p:nvCxnSpPr>
        <p:spPr>
          <a:xfrm flipV="1">
            <a:off x="2236963" y="4239659"/>
            <a:ext cx="1757609" cy="11151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7D756FC-25EB-488D-AC87-035E853DCDEA}"/>
              </a:ext>
            </a:extLst>
          </p:cNvPr>
          <p:cNvCxnSpPr/>
          <p:nvPr/>
        </p:nvCxnSpPr>
        <p:spPr>
          <a:xfrm flipV="1">
            <a:off x="6052956" y="4239659"/>
            <a:ext cx="1897273" cy="11391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1DDE43A-CD07-4699-960A-FCE1E4323A2B}"/>
              </a:ext>
            </a:extLst>
          </p:cNvPr>
          <p:cNvCxnSpPr/>
          <p:nvPr/>
        </p:nvCxnSpPr>
        <p:spPr>
          <a:xfrm flipH="1" flipV="1">
            <a:off x="4147506" y="4181740"/>
            <a:ext cx="1931690" cy="125498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C207BB9A-3A53-4421-B1D2-BE1DF5A897E7}"/>
              </a:ext>
            </a:extLst>
          </p:cNvPr>
          <p:cNvCxnSpPr/>
          <p:nvPr/>
        </p:nvCxnSpPr>
        <p:spPr>
          <a:xfrm>
            <a:off x="7923990" y="4181740"/>
            <a:ext cx="1924944" cy="1197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4C9B96A-E1CC-45E6-B846-0E63DA26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755" y="192790"/>
            <a:ext cx="5856082" cy="1133546"/>
          </a:xfrm>
          <a:prstGeom prst="rect">
            <a:avLst/>
          </a:prstGeom>
        </p:spPr>
      </p:pic>
      <p:cxnSp>
        <p:nvCxnSpPr>
          <p:cNvPr id="53" name="Straight Connector 52"/>
          <p:cNvCxnSpPr>
            <a:stCxn id="12" idx="3"/>
            <a:endCxn id="32" idx="1"/>
          </p:cNvCxnSpPr>
          <p:nvPr/>
        </p:nvCxnSpPr>
        <p:spPr>
          <a:xfrm>
            <a:off x="2456682" y="5399706"/>
            <a:ext cx="3350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" idx="3"/>
            <a:endCxn id="27" idx="1"/>
          </p:cNvCxnSpPr>
          <p:nvPr/>
        </p:nvCxnSpPr>
        <p:spPr>
          <a:xfrm>
            <a:off x="2456682" y="2945105"/>
            <a:ext cx="3350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7" idx="3"/>
            <a:endCxn id="37" idx="1"/>
          </p:cNvCxnSpPr>
          <p:nvPr/>
        </p:nvCxnSpPr>
        <p:spPr>
          <a:xfrm>
            <a:off x="6209328" y="2945105"/>
            <a:ext cx="3520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3"/>
            <a:endCxn id="42" idx="1"/>
          </p:cNvCxnSpPr>
          <p:nvPr/>
        </p:nvCxnSpPr>
        <p:spPr>
          <a:xfrm>
            <a:off x="6209328" y="5399706"/>
            <a:ext cx="3520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7" idx="2"/>
            <a:endCxn id="30" idx="0"/>
          </p:cNvCxnSpPr>
          <p:nvPr/>
        </p:nvCxnSpPr>
        <p:spPr>
          <a:xfrm flipH="1">
            <a:off x="6006544" y="3236609"/>
            <a:ext cx="1617" cy="212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7" idx="2"/>
            <a:endCxn id="40" idx="0"/>
          </p:cNvCxnSpPr>
          <p:nvPr/>
        </p:nvCxnSpPr>
        <p:spPr>
          <a:xfrm flipH="1">
            <a:off x="9929216" y="3236609"/>
            <a:ext cx="1617" cy="212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" idx="2"/>
            <a:endCxn id="10" idx="0"/>
          </p:cNvCxnSpPr>
          <p:nvPr/>
        </p:nvCxnSpPr>
        <p:spPr>
          <a:xfrm flipH="1">
            <a:off x="2253898" y="3236609"/>
            <a:ext cx="1617" cy="212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" idx="5"/>
            <a:endCxn id="47" idx="1"/>
          </p:cNvCxnSpPr>
          <p:nvPr/>
        </p:nvCxnSpPr>
        <p:spPr>
          <a:xfrm>
            <a:off x="2317245" y="3048512"/>
            <a:ext cx="1558060" cy="1096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25" idx="5"/>
            <a:endCxn id="52" idx="1"/>
          </p:cNvCxnSpPr>
          <p:nvPr/>
        </p:nvCxnSpPr>
        <p:spPr>
          <a:xfrm>
            <a:off x="6069891" y="3048509"/>
            <a:ext cx="1761071" cy="1096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08001" y="3048508"/>
            <a:ext cx="1665558" cy="1096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3"/>
            <a:endCxn id="35" idx="3"/>
          </p:cNvCxnSpPr>
          <p:nvPr/>
        </p:nvCxnSpPr>
        <p:spPr>
          <a:xfrm flipV="1">
            <a:off x="8233297" y="3048509"/>
            <a:ext cx="1632572" cy="109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45" idx="3"/>
          </p:cNvCxnSpPr>
          <p:nvPr/>
        </p:nvCxnSpPr>
        <p:spPr>
          <a:xfrm flipV="1">
            <a:off x="2253898" y="4248126"/>
            <a:ext cx="1757609" cy="1115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0" idx="7"/>
            <a:endCxn id="50" idx="3"/>
          </p:cNvCxnSpPr>
          <p:nvPr/>
        </p:nvCxnSpPr>
        <p:spPr>
          <a:xfrm flipV="1">
            <a:off x="6069891" y="4248126"/>
            <a:ext cx="1897273" cy="1139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0" idx="6"/>
            <a:endCxn id="45" idx="6"/>
          </p:cNvCxnSpPr>
          <p:nvPr/>
        </p:nvCxnSpPr>
        <p:spPr>
          <a:xfrm flipH="1" flipV="1">
            <a:off x="4164441" y="4190207"/>
            <a:ext cx="1931690" cy="125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50" idx="2"/>
            <a:endCxn id="40" idx="1"/>
          </p:cNvCxnSpPr>
          <p:nvPr/>
        </p:nvCxnSpPr>
        <p:spPr>
          <a:xfrm>
            <a:off x="7940925" y="4190207"/>
            <a:ext cx="1924944" cy="1197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054348" y="2653603"/>
            <a:ext cx="402334" cy="711966"/>
            <a:chOff x="3557590" y="1960676"/>
            <a:chExt cx="548640" cy="669996"/>
          </a:xfrm>
        </p:grpSpPr>
        <p:sp>
          <p:nvSpPr>
            <p:cNvPr id="6" name="TextBox 5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6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val 4"/>
          <p:cNvSpPr/>
          <p:nvPr/>
        </p:nvSpPr>
        <p:spPr>
          <a:xfrm>
            <a:off x="2164311" y="2908686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54348" y="5108205"/>
            <a:ext cx="402334" cy="730314"/>
            <a:chOff x="1511825" y="1696823"/>
            <a:chExt cx="548640" cy="687262"/>
          </a:xfrm>
        </p:grpSpPr>
        <p:grpSp>
          <p:nvGrpSpPr>
            <p:cNvPr id="9" name="Group 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Oval 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6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806994" y="5108201"/>
            <a:ext cx="402334" cy="730313"/>
            <a:chOff x="1511825" y="1696823"/>
            <a:chExt cx="548640" cy="687262"/>
          </a:xfrm>
        </p:grpSpPr>
        <p:grpSp>
          <p:nvGrpSpPr>
            <p:cNvPr id="29" name="Group 2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702371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Oval 2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729666" y="2653601"/>
            <a:ext cx="402334" cy="583007"/>
            <a:chOff x="1511825" y="1696823"/>
            <a:chExt cx="548640" cy="548640"/>
          </a:xfrm>
        </p:grpSpPr>
        <p:pic>
          <p:nvPicPr>
            <p:cNvPr id="37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729666" y="5108201"/>
            <a:ext cx="402334" cy="583007"/>
            <a:chOff x="1511825" y="1696823"/>
            <a:chExt cx="548640" cy="548640"/>
          </a:xfrm>
        </p:grpSpPr>
        <p:pic>
          <p:nvPicPr>
            <p:cNvPr id="4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825" y="1696823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75304" y="3853217"/>
            <a:ext cx="402334" cy="730313"/>
            <a:chOff x="1511825" y="1696823"/>
            <a:chExt cx="548640" cy="687262"/>
          </a:xfrm>
        </p:grpSpPr>
        <p:grpSp>
          <p:nvGrpSpPr>
            <p:cNvPr id="44" name="Group 4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4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Oval 4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30962" y="3853217"/>
            <a:ext cx="402334" cy="730313"/>
            <a:chOff x="1511825" y="1696823"/>
            <a:chExt cx="548640" cy="687262"/>
          </a:xfrm>
        </p:grpSpPr>
        <p:grpSp>
          <p:nvGrpSpPr>
            <p:cNvPr id="49" name="Group 48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52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Oval 49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422904" y="710488"/>
            <a:ext cx="534121" cy="730313"/>
            <a:chOff x="3464154" y="1960676"/>
            <a:chExt cx="728350" cy="687262"/>
          </a:xfrm>
        </p:grpSpPr>
        <p:sp>
          <p:nvSpPr>
            <p:cNvPr id="115" name="TextBox 114"/>
            <p:cNvSpPr txBox="1"/>
            <p:nvPr/>
          </p:nvSpPr>
          <p:spPr>
            <a:xfrm>
              <a:off x="3464154" y="2406698"/>
              <a:ext cx="728350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XTC1</a:t>
              </a:r>
            </a:p>
          </p:txBody>
        </p:sp>
        <p:pic>
          <p:nvPicPr>
            <p:cNvPr id="116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0" name="Group 119"/>
          <p:cNvGrpSpPr/>
          <p:nvPr/>
        </p:nvGrpSpPr>
        <p:grpSpPr>
          <a:xfrm>
            <a:off x="4275043" y="705513"/>
            <a:ext cx="458779" cy="730313"/>
            <a:chOff x="3515524" y="1960676"/>
            <a:chExt cx="625611" cy="687262"/>
          </a:xfrm>
        </p:grpSpPr>
        <p:sp>
          <p:nvSpPr>
            <p:cNvPr id="121" name="TextBox 120"/>
            <p:cNvSpPr txBox="1"/>
            <p:nvPr/>
          </p:nvSpPr>
          <p:spPr>
            <a:xfrm>
              <a:off x="3515524" y="2406698"/>
              <a:ext cx="625611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RR1</a:t>
              </a:r>
            </a:p>
          </p:txBody>
        </p:sp>
        <p:pic>
          <p:nvPicPr>
            <p:cNvPr id="122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2" name="Straight Connector 131"/>
          <p:cNvCxnSpPr/>
          <p:nvPr/>
        </p:nvCxnSpPr>
        <p:spPr>
          <a:xfrm>
            <a:off x="3689963" y="1903952"/>
            <a:ext cx="832565" cy="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25" idx="1"/>
          </p:cNvCxnSpPr>
          <p:nvPr/>
        </p:nvCxnSpPr>
        <p:spPr>
          <a:xfrm>
            <a:off x="4090557" y="1912233"/>
            <a:ext cx="1852639" cy="102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6" idx="2"/>
          </p:cNvCxnSpPr>
          <p:nvPr/>
        </p:nvCxnSpPr>
        <p:spPr>
          <a:xfrm>
            <a:off x="3692589" y="1293496"/>
            <a:ext cx="6751" cy="60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2" idx="2"/>
          </p:cNvCxnSpPr>
          <p:nvPr/>
        </p:nvCxnSpPr>
        <p:spPr>
          <a:xfrm>
            <a:off x="4507059" y="1288521"/>
            <a:ext cx="15468" cy="62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806994" y="2653601"/>
            <a:ext cx="402334" cy="730313"/>
            <a:chOff x="1511825" y="1696823"/>
            <a:chExt cx="548640" cy="687262"/>
          </a:xfrm>
        </p:grpSpPr>
        <p:grpSp>
          <p:nvGrpSpPr>
            <p:cNvPr id="24" name="Group 23"/>
            <p:cNvGrpSpPr/>
            <p:nvPr/>
          </p:nvGrpSpPr>
          <p:grpSpPr>
            <a:xfrm>
              <a:off x="1511825" y="1696823"/>
              <a:ext cx="548640" cy="687262"/>
              <a:chOff x="3557590" y="1960676"/>
              <a:chExt cx="548640" cy="6872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702372" y="2406698"/>
                <a:ext cx="251906" cy="24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25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6" b="1" i="0" u="none" strike="noStrike" kern="1200" cap="none" spc="0" normalizeH="0" baseline="0" noProof="0" dirty="0">
                  <a:ln>
                    <a:noFill/>
                  </a:ln>
                  <a:solidFill>
                    <a:srgbClr val="676767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7" name="Picture 29" descr="C:\Users\ecoffey\AppData\Local\Temp\Rar$DRa0.411\Source\Png 64,24,16\Unknown\Cisco-CSR-Router_64_unknown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590" y="1960676"/>
                <a:ext cx="548640" cy="54864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rgbClr val="FF0000"/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Oval 24"/>
            <p:cNvSpPr/>
            <p:nvPr/>
          </p:nvSpPr>
          <p:spPr>
            <a:xfrm>
              <a:off x="1661774" y="1936868"/>
              <a:ext cx="244330" cy="15416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5056104" y="269366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120351" y="312795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652289" y="333610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389814" y="310225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51270" y="270907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5138333" y="231333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0/5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9082566" y="269160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9105694" y="310533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9586239" y="332890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358183" y="365464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265311" y="367777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21626" y="447183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365897" y="4469265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636017" y="29382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20733" y="5125011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7566582" y="2938228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550884" y="5125240"/>
            <a:ext cx="803425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IGP = 100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470143" y="369318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377271" y="3680341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333586" y="447439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477857" y="44718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5240717" y="5376386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6286610" y="537381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366272" y="5052598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0/4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3285" y="505003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0/3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646736" y="4805909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9586171" y="47776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9018258" y="498064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9020830" y="534811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877319" y="333867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614844" y="3104827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76300" y="271165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517194" y="534554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96856" y="5024320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0/2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1877319" y="4777632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3423494" y="1018916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347216" y="1329123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4166693" y="1392414"/>
            <a:ext cx="373820" cy="25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651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0/0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4253523" y="1016352"/>
            <a:ext cx="505776" cy="182976"/>
          </a:xfrm>
          <a:prstGeom prst="round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251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10093985" y="4878568"/>
            <a:ext cx="1373552" cy="521139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40.40.40.40</a:t>
            </a:r>
          </a:p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44.44.44.44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98" y="386207"/>
            <a:ext cx="1024995" cy="1402392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457324" y="1073882"/>
            <a:ext cx="1032869" cy="526752"/>
            <a:chOff x="396947" y="1512209"/>
            <a:chExt cx="775369" cy="395430"/>
          </a:xfrm>
        </p:grpSpPr>
        <p:sp>
          <p:nvSpPr>
            <p:cNvPr id="168" name="Flowchart: Process 167"/>
            <p:cNvSpPr/>
            <p:nvPr/>
          </p:nvSpPr>
          <p:spPr>
            <a:xfrm>
              <a:off x="396947" y="1512209"/>
              <a:ext cx="775369" cy="256040"/>
            </a:xfrm>
            <a:prstGeom prst="flowChartProcess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lowchart: Process 168"/>
            <p:cNvSpPr/>
            <p:nvPr/>
          </p:nvSpPr>
          <p:spPr>
            <a:xfrm>
              <a:off x="402857" y="1772454"/>
              <a:ext cx="744375" cy="135185"/>
            </a:xfrm>
            <a:prstGeom prst="flowChartProcess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ISIS + SR</a:t>
              </a:r>
            </a:p>
          </p:txBody>
        </p:sp>
      </p:grpSp>
      <p:sp>
        <p:nvSpPr>
          <p:cNvPr id="170" name="Flowchart: Process 169"/>
          <p:cNvSpPr/>
          <p:nvPr/>
        </p:nvSpPr>
        <p:spPr>
          <a:xfrm>
            <a:off x="465198" y="587064"/>
            <a:ext cx="1024995" cy="483983"/>
          </a:xfrm>
          <a:prstGeom prst="flowChartProcess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1" name="Flowchart: Process 170"/>
          <p:cNvSpPr/>
          <p:nvPr/>
        </p:nvSpPr>
        <p:spPr>
          <a:xfrm>
            <a:off x="451562" y="2086407"/>
            <a:ext cx="991582" cy="439402"/>
          </a:xfrm>
          <a:prstGeom prst="flowChartProcess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XTC BGP SR CTRL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89765" y="1716156"/>
            <a:ext cx="336299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  <a:endParaRPr kumimoji="0" lang="en-US" sz="1865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6" name="Flowchart: Process 145"/>
          <p:cNvSpPr/>
          <p:nvPr/>
        </p:nvSpPr>
        <p:spPr>
          <a:xfrm>
            <a:off x="465197" y="409711"/>
            <a:ext cx="1024996" cy="174518"/>
          </a:xfrm>
          <a:prstGeom prst="flowChartProcess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BGP VPN</a:t>
            </a:r>
          </a:p>
        </p:txBody>
      </p:sp>
      <p:sp>
        <p:nvSpPr>
          <p:cNvPr id="233" name="Rounded Rectangle 232"/>
          <p:cNvSpPr/>
          <p:nvPr/>
        </p:nvSpPr>
        <p:spPr>
          <a:xfrm>
            <a:off x="427456" y="2740465"/>
            <a:ext cx="1605378" cy="521139"/>
          </a:xfrm>
          <a:prstGeom prst="roundRect">
            <a:avLst/>
          </a:prstGeom>
          <a:solidFill>
            <a:srgbClr val="FF99FF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4.4.4.4	C4</a:t>
            </a:r>
          </a:p>
        </p:txBody>
      </p:sp>
      <p:sp>
        <p:nvSpPr>
          <p:cNvPr id="138" name="Notched Right Arrow 137"/>
          <p:cNvSpPr/>
          <p:nvPr/>
        </p:nvSpPr>
        <p:spPr>
          <a:xfrm rot="2098365">
            <a:off x="2429408" y="3646521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Notched Right Arrow 139"/>
          <p:cNvSpPr/>
          <p:nvPr/>
        </p:nvSpPr>
        <p:spPr>
          <a:xfrm>
            <a:off x="7281407" y="5456107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2620" y="1"/>
            <a:ext cx="5665333" cy="379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Node5- SRTE-ODN + XTC PCE  ( Delay Incident )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180504" y="1562521"/>
            <a:ext cx="565520" cy="256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6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PCEP</a:t>
            </a:r>
          </a:p>
        </p:txBody>
      </p:sp>
      <p:sp>
        <p:nvSpPr>
          <p:cNvPr id="134" name="Freeform 127">
            <a:extLst>
              <a:ext uri="{FF2B5EF4-FFF2-40B4-BE49-F238E27FC236}">
                <a16:creationId xmlns:a16="http://schemas.microsoft.com/office/drawing/2014/main" id="{9795B887-1B2D-4953-8450-AF03649BAED2}"/>
              </a:ext>
            </a:extLst>
          </p:cNvPr>
          <p:cNvSpPr/>
          <p:nvPr/>
        </p:nvSpPr>
        <p:spPr>
          <a:xfrm rot="18798849">
            <a:off x="1783846" y="1835700"/>
            <a:ext cx="1891851" cy="222976"/>
          </a:xfrm>
          <a:custGeom>
            <a:avLst/>
            <a:gdLst>
              <a:gd name="connsiteX0" fmla="*/ 0 w 3280833"/>
              <a:gd name="connsiteY0" fmla="*/ 491080 h 503780"/>
              <a:gd name="connsiteX1" fmla="*/ 1621367 w 3280833"/>
              <a:gd name="connsiteY1" fmla="*/ 13 h 503780"/>
              <a:gd name="connsiteX2" fmla="*/ 3280833 w 3280833"/>
              <a:gd name="connsiteY2" fmla="*/ 503780 h 503780"/>
              <a:gd name="connsiteX3" fmla="*/ 3280833 w 3280833"/>
              <a:gd name="connsiteY3" fmla="*/ 503780 h 50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0833" h="503780">
                <a:moveTo>
                  <a:pt x="0" y="491080"/>
                </a:moveTo>
                <a:cubicBezTo>
                  <a:pt x="537281" y="244488"/>
                  <a:pt x="1074562" y="-2104"/>
                  <a:pt x="1621367" y="13"/>
                </a:cubicBezTo>
                <a:cubicBezTo>
                  <a:pt x="2168172" y="2130"/>
                  <a:pt x="3280833" y="503780"/>
                  <a:pt x="3280833" y="503780"/>
                </a:cubicBezTo>
                <a:lnTo>
                  <a:pt x="3280833" y="503780"/>
                </a:lnTo>
              </a:path>
            </a:pathLst>
          </a:custGeom>
          <a:ln w="28575" cap="flat" cmpd="sng" algn="ctr">
            <a:solidFill>
              <a:srgbClr val="FF000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527AF60-AF89-4A43-9A24-78FA83662CE0}"/>
              </a:ext>
            </a:extLst>
          </p:cNvPr>
          <p:cNvCxnSpPr/>
          <p:nvPr/>
        </p:nvCxnSpPr>
        <p:spPr>
          <a:xfrm>
            <a:off x="2431109" y="5398681"/>
            <a:ext cx="33503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EDC46C4-6C25-45BE-8E40-50C5AF060072}"/>
              </a:ext>
            </a:extLst>
          </p:cNvPr>
          <p:cNvCxnSpPr/>
          <p:nvPr/>
        </p:nvCxnSpPr>
        <p:spPr>
          <a:xfrm>
            <a:off x="2431109" y="2944080"/>
            <a:ext cx="3350313" cy="0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F11D70E-71DF-4B40-85BB-FF14EFED3073}"/>
              </a:ext>
            </a:extLst>
          </p:cNvPr>
          <p:cNvCxnSpPr/>
          <p:nvPr/>
        </p:nvCxnSpPr>
        <p:spPr>
          <a:xfrm>
            <a:off x="6183755" y="2944080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3CCEFB1-670C-4ACA-BEF5-F99B31C11BE7}"/>
              </a:ext>
            </a:extLst>
          </p:cNvPr>
          <p:cNvCxnSpPr/>
          <p:nvPr/>
        </p:nvCxnSpPr>
        <p:spPr>
          <a:xfrm>
            <a:off x="6183755" y="5398681"/>
            <a:ext cx="352033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Multiply 165">
            <a:extLst>
              <a:ext uri="{FF2B5EF4-FFF2-40B4-BE49-F238E27FC236}">
                <a16:creationId xmlns:a16="http://schemas.microsoft.com/office/drawing/2014/main" id="{6B64E7C0-54E6-4C4E-8FE1-18456E5D7A67}"/>
              </a:ext>
            </a:extLst>
          </p:cNvPr>
          <p:cNvSpPr/>
          <p:nvPr/>
        </p:nvSpPr>
        <p:spPr>
          <a:xfrm>
            <a:off x="2957986" y="2672453"/>
            <a:ext cx="663684" cy="590747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1467537" y="136331"/>
            <a:ext cx="402334" cy="711966"/>
            <a:chOff x="3557590" y="1960676"/>
            <a:chExt cx="548640" cy="669996"/>
          </a:xfrm>
        </p:grpSpPr>
        <p:sp>
          <p:nvSpPr>
            <p:cNvPr id="153" name="TextBox 152"/>
            <p:cNvSpPr txBox="1"/>
            <p:nvPr/>
          </p:nvSpPr>
          <p:spPr>
            <a:xfrm>
              <a:off x="3702372" y="2389432"/>
              <a:ext cx="251906" cy="241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25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6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54" name="Picture 29" descr="C:\Users\ecoffey\AppData\Local\Temp\Rar$DRa0.411\Source\Png 64,24,16\Unknown\Cisco-CSR-Router_64_unknown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590" y="1960676"/>
              <a:ext cx="548640" cy="54864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FF0000"/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5" name="Oval 154"/>
          <p:cNvSpPr/>
          <p:nvPr/>
        </p:nvSpPr>
        <p:spPr>
          <a:xfrm>
            <a:off x="11577500" y="391414"/>
            <a:ext cx="179174" cy="163816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0EFBDF3A-8526-4A7C-808B-A0AC93D8F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316" y="3806648"/>
            <a:ext cx="745829" cy="626419"/>
          </a:xfrm>
          <a:prstGeom prst="rect">
            <a:avLst/>
          </a:prstGeom>
        </p:spPr>
      </p:pic>
      <p:sp>
        <p:nvSpPr>
          <p:cNvPr id="129" name="Notched Right Arrow 137">
            <a:extLst>
              <a:ext uri="{FF2B5EF4-FFF2-40B4-BE49-F238E27FC236}">
                <a16:creationId xmlns:a16="http://schemas.microsoft.com/office/drawing/2014/main" id="{AFC31EFD-338E-4F79-92D5-A0D893C9B23E}"/>
              </a:ext>
            </a:extLst>
          </p:cNvPr>
          <p:cNvSpPr/>
          <p:nvPr/>
        </p:nvSpPr>
        <p:spPr>
          <a:xfrm rot="2043663">
            <a:off x="4199108" y="4679536"/>
            <a:ext cx="1328363" cy="375071"/>
          </a:xfrm>
          <a:prstGeom prst="notched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58BB9D-5B4C-4751-A144-B383A7FCF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364" y="1454429"/>
            <a:ext cx="5881006" cy="13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7505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Predefined Configuration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515533"/>
            <a:ext cx="111095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run router </a:t>
            </a:r>
            <a:r>
              <a:rPr lang="en-US" dirty="0" err="1"/>
              <a:t>isis</a:t>
            </a:r>
            <a:endParaRPr lang="en-US" dirty="0"/>
          </a:p>
          <a:p>
            <a:r>
              <a:rPr lang="en-US" dirty="0"/>
              <a:t>Show run router </a:t>
            </a:r>
            <a:r>
              <a:rPr lang="en-US" dirty="0" err="1"/>
              <a:t>bgp</a:t>
            </a:r>
            <a:endParaRPr lang="en-US" dirty="0"/>
          </a:p>
          <a:p>
            <a:r>
              <a:rPr lang="en-US" dirty="0">
                <a:latin typeface="+mn-lt"/>
              </a:rPr>
              <a:t>Show run segment-routing</a:t>
            </a:r>
          </a:p>
          <a:p>
            <a:r>
              <a:rPr lang="en-US" dirty="0">
                <a:latin typeface="+mn-lt"/>
              </a:rPr>
              <a:t>Show run </a:t>
            </a:r>
            <a:r>
              <a:rPr lang="en-US" dirty="0" err="1">
                <a:latin typeface="+mn-lt"/>
              </a:rPr>
              <a:t>mpls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ldp</a:t>
            </a:r>
            <a:endParaRPr lang="en-US" dirty="0">
              <a:latin typeface="+mn-lt"/>
            </a:endParaRPr>
          </a:p>
          <a:p>
            <a:r>
              <a:rPr lang="en-US" dirty="0"/>
              <a:t>Show run </a:t>
            </a:r>
            <a:r>
              <a:rPr lang="en-US" dirty="0" err="1"/>
              <a:t>mpls</a:t>
            </a:r>
            <a:r>
              <a:rPr lang="en-US" dirty="0"/>
              <a:t> traffic-engineering</a:t>
            </a:r>
          </a:p>
          <a:p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mpls</a:t>
            </a:r>
            <a:r>
              <a:rPr lang="en-US" dirty="0"/>
              <a:t> </a:t>
            </a:r>
            <a:r>
              <a:rPr lang="en-US" dirty="0" err="1"/>
              <a:t>ldp</a:t>
            </a:r>
            <a:r>
              <a:rPr lang="en-US" dirty="0"/>
              <a:t> neighbor</a:t>
            </a:r>
          </a:p>
          <a:p>
            <a:r>
              <a:rPr lang="en-US" dirty="0"/>
              <a:t>Show </a:t>
            </a:r>
            <a:r>
              <a:rPr lang="en-US" dirty="0" err="1"/>
              <a:t>mpls</a:t>
            </a:r>
            <a:r>
              <a:rPr lang="en-US" dirty="0"/>
              <a:t> forwarding</a:t>
            </a:r>
          </a:p>
          <a:p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isis</a:t>
            </a:r>
            <a:r>
              <a:rPr lang="en-US" dirty="0"/>
              <a:t> adjacency detail</a:t>
            </a:r>
          </a:p>
          <a:p>
            <a:endParaRPr lang="en-US" dirty="0"/>
          </a:p>
          <a:p>
            <a:r>
              <a:rPr lang="en-US" dirty="0"/>
              <a:t>Show route </a:t>
            </a:r>
          </a:p>
          <a:p>
            <a:r>
              <a:rPr lang="en-US" dirty="0"/>
              <a:t>Show route 1.1.1.1 detail</a:t>
            </a:r>
          </a:p>
          <a:p>
            <a:endParaRPr lang="en-US" dirty="0"/>
          </a:p>
          <a:p>
            <a:r>
              <a:rPr lang="en-US" dirty="0"/>
              <a:t>Show </a:t>
            </a:r>
            <a:r>
              <a:rPr lang="en-US" dirty="0" err="1"/>
              <a:t>cef</a:t>
            </a:r>
            <a:r>
              <a:rPr lang="en-US" dirty="0"/>
              <a:t> 1.1.1.1/32 detail</a:t>
            </a:r>
          </a:p>
          <a:p>
            <a:r>
              <a:rPr lang="en-US" dirty="0"/>
              <a:t>Show </a:t>
            </a:r>
            <a:r>
              <a:rPr lang="en-US" dirty="0" err="1"/>
              <a:t>mpls</a:t>
            </a:r>
            <a:r>
              <a:rPr lang="en-US" dirty="0"/>
              <a:t> forwarding labels 16001 detail</a:t>
            </a:r>
          </a:p>
          <a:p>
            <a:endParaRPr lang="en-US" dirty="0"/>
          </a:p>
          <a:p>
            <a:endParaRPr lang="en-US" dirty="0"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0F90C0-7145-490B-BD94-25BB1D91A6C2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F985FAB-C0CB-4CF5-B2D6-0532E442016F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1B3AE3-8799-4B71-9BF8-C092ED902F4A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5F629A0-244D-451F-B477-5ADCF1D050B9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E00C9E6-2766-4CE6-950B-89E035F02101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C2CF0A3-67AE-4435-868B-29FDECB154A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B29634-3E05-42DA-BA20-A5575FDB92DE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80AFE0-5F0E-462D-AD38-770AAE7C5047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B12C26-C037-4DA4-9DC3-A40B6047D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E51164-2D4E-4CEC-A6E9-21C10E989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ABA00C-1FC9-4A63-B390-9E4797DAC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22FD44-6AAE-4C06-B9D5-C145DC724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39F236-3818-4D87-8B9C-242B24D77E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D3DF1E-4FB6-4619-917C-11A7A90054DB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961CCB-A73A-46E3-911C-F8B98CB0DAA3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A951D3-15DA-49C6-B2A9-09EB4BD7C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830B54-2626-4FF5-BE6E-59984720C862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FACB33-CF7E-4D52-89FD-DF99AC2970AF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7CEF02-4BC9-453C-8A89-AB1FDFFDD512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7D44C97-7C6E-4638-8BFC-523DE8FC262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CB5D77-AE7A-4E9B-A013-0D5B2AD24B69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F71D00-8DFD-4F94-A6AC-2071136A11EE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E86F4BF-B192-4378-A72E-6CA0BEB6996B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4B6B71C-3E61-4768-B227-B8AE4F8DEE58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0406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1EA70B-3594-4AC9-85E6-83CD0FD3A297}"/>
              </a:ext>
            </a:extLst>
          </p:cNvPr>
          <p:cNvSpPr/>
          <p:nvPr/>
        </p:nvSpPr>
        <p:spPr>
          <a:xfrm>
            <a:off x="342620" y="1"/>
            <a:ext cx="3440365" cy="379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25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5" b="1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SRTE ODN – VRF Prefix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EAC3A-5694-441A-903B-87348EE2F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29" y="2762745"/>
            <a:ext cx="6168644" cy="3725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59FFB-23B4-486F-B772-4A044719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69" y="520484"/>
            <a:ext cx="6152592" cy="211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61143"/>
      </p:ext>
    </p:extLst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2133600"/>
            <a:ext cx="11120203" cy="3788045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Clear SR Policy </a:t>
            </a: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78559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6"/>
            <a:ext cx="11127317" cy="975783"/>
          </a:xfrm>
        </p:spPr>
        <p:txBody>
          <a:bodyPr/>
          <a:lstStyle/>
          <a:p>
            <a:r>
              <a:rPr lang="en-US" sz="3200" dirty="0"/>
              <a:t>Clear SR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896533"/>
            <a:ext cx="6242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Node-5 no-odn-c4</a:t>
            </a:r>
          </a:p>
          <a:p>
            <a:pPr lvl="0"/>
            <a:r>
              <a:rPr lang="fr-FR" dirty="0">
                <a:solidFill>
                  <a:srgbClr val="282828"/>
                </a:solidFill>
                <a:highlight>
                  <a:srgbClr val="FFFF00"/>
                </a:highlight>
              </a:rPr>
              <a:t>Python Node-4 no-odn-c5</a:t>
            </a:r>
          </a:p>
          <a:p>
            <a:pPr lvl="0"/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  <a:p>
            <a:pPr lvl="0"/>
            <a:r>
              <a:rPr lang="fr-FR" dirty="0">
                <a:solidFill>
                  <a:srgbClr val="282828"/>
                </a:solidFill>
                <a:latin typeface="CiscoSansTT ExtraLight"/>
              </a:rPr>
              <a:t>@Node5, 4</a:t>
            </a:r>
          </a:p>
          <a:p>
            <a:pPr lvl="0"/>
            <a:r>
              <a:rPr lang="fr-FR" dirty="0">
                <a:solidFill>
                  <a:srgbClr val="282828"/>
                </a:solidFill>
                <a:latin typeface="CiscoSansTT ExtraLight"/>
              </a:rPr>
              <a:t>Show segment </a:t>
            </a:r>
            <a:r>
              <a:rPr lang="fr-FR" dirty="0" err="1">
                <a:solidFill>
                  <a:srgbClr val="282828"/>
                </a:solidFill>
                <a:latin typeface="CiscoSansTT ExtraLight"/>
              </a:rPr>
              <a:t>traffic</a:t>
            </a:r>
            <a:r>
              <a:rPr lang="fr-FR" dirty="0">
                <a:solidFill>
                  <a:srgbClr val="282828"/>
                </a:solidFill>
                <a:latin typeface="CiscoSansTT ExtraLight"/>
              </a:rPr>
              <a:t> </a:t>
            </a:r>
            <a:r>
              <a:rPr lang="fr-FR" dirty="0" err="1">
                <a:solidFill>
                  <a:srgbClr val="282828"/>
                </a:solidFill>
                <a:latin typeface="CiscoSansTT ExtraLight"/>
              </a:rPr>
              <a:t>policy</a:t>
            </a:r>
            <a:endParaRPr lang="fr-FR" dirty="0">
              <a:solidFill>
                <a:srgbClr val="282828"/>
              </a:solidFill>
              <a:latin typeface="CiscoSansTT ExtraLight"/>
            </a:endParaRPr>
          </a:p>
          <a:p>
            <a:pPr lvl="0"/>
            <a:endParaRPr lang="fr-FR" dirty="0">
              <a:solidFill>
                <a:srgbClr val="282828"/>
              </a:solidFill>
              <a:latin typeface="CiscoSansTT ExtraLight"/>
            </a:endParaRPr>
          </a:p>
          <a:p>
            <a:pPr lvl="0"/>
            <a:r>
              <a:rPr lang="fr-FR" dirty="0">
                <a:solidFill>
                  <a:srgbClr val="282828"/>
                </a:solidFill>
                <a:latin typeface="CiscoSansTT ExtraLight"/>
              </a:rPr>
              <a:t>Trace </a:t>
            </a:r>
            <a:r>
              <a:rPr lang="fr-FR" dirty="0" err="1">
                <a:solidFill>
                  <a:srgbClr val="282828"/>
                </a:solidFill>
                <a:latin typeface="CiscoSansTT ExtraLight"/>
              </a:rPr>
              <a:t>before</a:t>
            </a:r>
            <a:r>
              <a:rPr lang="fr-FR" dirty="0">
                <a:solidFill>
                  <a:srgbClr val="282828"/>
                </a:solidFill>
                <a:latin typeface="CiscoSansTT ExtraLight"/>
              </a:rPr>
              <a:t> python</a:t>
            </a:r>
          </a:p>
          <a:p>
            <a:pPr lvl="0"/>
            <a:r>
              <a:rPr lang="en-US" dirty="0">
                <a:solidFill>
                  <a:srgbClr val="282828"/>
                </a:solidFill>
                <a:latin typeface="CiscoSansTT ExtraLight"/>
              </a:rPr>
              <a:t>Trace after python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3FE8B0-A377-4347-851C-C56DE234D259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2C341D-327F-4722-93EC-14BCD12FB07D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93B357-FFE0-406D-8CA9-E247E5DD60C0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37E0B-F040-4F8E-9776-02F25CA78323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8AB1BC0-B445-41E9-BBA4-6EE71CB3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6E52139-B03D-4A84-A663-BAD683B2D29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D032DA-8AE7-45CD-9183-6056360E83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DCD902-016F-47E5-B548-6FF6DC00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27E34B-563E-473A-BF40-ED38CF94D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F82C11-AC61-4417-9F76-10B51806D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873B9-A8A0-417B-A676-BE029B467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B472B9-8EE6-4625-A0BB-F6F56A6CF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3C62FB-10CB-438C-AFCE-210643419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38C517E-A84C-48E5-AA3F-6C12E5D3EBC0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AAC5AC-EC22-4C54-92EE-B5782EF12AFB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AF4BA5-9F44-460B-8E7B-64DE4DCEC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14AB30A-FB0B-41DE-9BA9-6E85C91FB6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D628828-0720-4946-B8A4-DC50D9DBDE8C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5BD8DA-3C00-4964-808D-EE2147AF54E6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4E6A51-F705-44BF-8B04-848B82A6EB1F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0E7A33-37A4-4CCB-B1D8-5BF216E1A73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67C3E-C515-40E1-B4FE-476EC2B98E10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E7CE4-9763-4437-A9ED-1A5715FEADA2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808915-853F-4941-8827-B0615F4C22CC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259131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07289" y="4720968"/>
            <a:ext cx="11120203" cy="1200677"/>
          </a:xfrm>
        </p:spPr>
        <p:txBody>
          <a:bodyPr/>
          <a:lstStyle/>
          <a:p>
            <a:pPr>
              <a:defRPr/>
            </a:pPr>
            <a:r>
              <a:rPr lang="en-US" sz="3733" dirty="0"/>
              <a:t>17. Segment Routing PCE REST API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076840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709129-A0D1-469F-839D-E9B1F8B057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3" y="1602317"/>
            <a:ext cx="10951820" cy="451908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67" dirty="0"/>
              <a:t>RP/0/0/CPU0:XTC-1#sh run </a:t>
            </a:r>
            <a:r>
              <a:rPr lang="en-US" sz="1867" dirty="0" err="1"/>
              <a:t>pce</a:t>
            </a:r>
            <a:endParaRPr lang="en-US" sz="1867" dirty="0"/>
          </a:p>
          <a:p>
            <a:pPr>
              <a:spcBef>
                <a:spcPts val="0"/>
              </a:spcBef>
            </a:pPr>
            <a:r>
              <a:rPr lang="en-US" sz="1867" dirty="0"/>
              <a:t>Sun Feb  3 02:36:53.445 UTC</a:t>
            </a:r>
          </a:p>
          <a:p>
            <a:pPr>
              <a:spcBef>
                <a:spcPts val="0"/>
              </a:spcBef>
            </a:pPr>
            <a:r>
              <a:rPr lang="en-US" sz="1867" dirty="0" err="1"/>
              <a:t>pce</a:t>
            </a:r>
            <a:endParaRPr lang="en-US" sz="1867" dirty="0"/>
          </a:p>
          <a:p>
            <a:pPr>
              <a:spcBef>
                <a:spcPts val="0"/>
              </a:spcBef>
            </a:pPr>
            <a:r>
              <a:rPr lang="en-US" sz="1867" dirty="0"/>
              <a:t> address ipv4 1.1.1.201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rest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 user cisco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  password encrypted 00071A150754    (type  password clear cisco – automatically encrypted)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 !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 authentication basic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!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logging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 no-path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 fallback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!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state-sync ipv4 1.1.1.202</a:t>
            </a:r>
          </a:p>
          <a:p>
            <a:pPr>
              <a:spcBef>
                <a:spcPts val="0"/>
              </a:spcBef>
            </a:pPr>
            <a:r>
              <a:rPr lang="en-US" sz="1867" dirty="0"/>
              <a:t> password encrypted 121A0C041104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EFBDF-B677-46A9-81D7-541A63E4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PCE REST</a:t>
            </a:r>
          </a:p>
        </p:txBody>
      </p:sp>
    </p:spTree>
    <p:extLst>
      <p:ext uri="{BB962C8B-B14F-4D97-AF65-F5344CB8AC3E}">
        <p14:creationId xmlns:p14="http://schemas.microsoft.com/office/powerpoint/2010/main" val="3513880598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CEFBDF-B677-46A9-81D7-541A63E4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PCE REST client – curl &amp;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1316F-4517-404E-A686-75D6F32D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6" y="1302777"/>
            <a:ext cx="7953060" cy="1044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26797-BA04-4FC9-87E9-D07DE257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3" y="2160392"/>
            <a:ext cx="9080679" cy="45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15663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CEFBDF-B677-46A9-81D7-541A63E4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PCE REST client - postman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2F225E-9027-4E3D-833F-05F5A0B40F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2EC0D-7077-4D67-A77F-869505A9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02" y="1229640"/>
            <a:ext cx="10205753" cy="546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8419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4CA4D-591C-4E51-B352-9083F095D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67" b="1" dirty="0"/>
              <a:t>/</a:t>
            </a:r>
            <a:r>
              <a:rPr lang="en-US" sz="1867" b="1" dirty="0" err="1"/>
              <a:t>lsp</a:t>
            </a:r>
            <a:r>
              <a:rPr lang="en-US" sz="1867" b="1" dirty="0"/>
              <a:t>/create/simple – rest </a:t>
            </a:r>
            <a:r>
              <a:rPr lang="en-US" sz="1867" b="1" dirty="0" err="1"/>
              <a:t>url</a:t>
            </a:r>
            <a:endParaRPr lang="en-US" sz="1867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peer=1.1.1.2 – </a:t>
            </a:r>
            <a:r>
              <a:rPr lang="en-US" sz="1600" dirty="0" err="1"/>
              <a:t>pcc</a:t>
            </a:r>
            <a:r>
              <a:rPr lang="en-US" sz="1600" dirty="0"/>
              <a:t> (tunnel headend router) address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name=rest_2_4 – tunnel name, max name length is restricted to 128 characters. Name cannot contains spaces or special characters (allowed are '-', '_', '(', ')')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type=</a:t>
            </a:r>
            <a:r>
              <a:rPr lang="en-US" sz="1600" dirty="0" err="1"/>
              <a:t>sr</a:t>
            </a:r>
            <a:r>
              <a:rPr lang="en-US" sz="1600" dirty="0"/>
              <a:t> – setup type. If not specified SR is assumed. Allowed values are </a:t>
            </a:r>
            <a:r>
              <a:rPr lang="en-US" sz="1600" dirty="0" err="1"/>
              <a:t>sr</a:t>
            </a:r>
            <a:r>
              <a:rPr lang="en-US" sz="1600" dirty="0"/>
              <a:t> or rsvp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source=1.1.1.2 – tunnel source address. If not specified "peer" address will be used instead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allow-</a:t>
            </a:r>
            <a:r>
              <a:rPr lang="en-US" sz="1600" dirty="0" err="1"/>
              <a:t>xtc</a:t>
            </a:r>
            <a:r>
              <a:rPr lang="en-US" sz="1600" dirty="0"/>
              <a:t>-</a:t>
            </a:r>
            <a:r>
              <a:rPr lang="en-US" sz="1600" dirty="0" err="1"/>
              <a:t>reoptimization</a:t>
            </a:r>
            <a:r>
              <a:rPr lang="en-US" sz="1600" dirty="0"/>
              <a:t>=0 - REST client prevents XTC to update </a:t>
            </a:r>
            <a:r>
              <a:rPr lang="en-US" sz="1600" dirty="0" err="1"/>
              <a:t>lsp</a:t>
            </a:r>
            <a:r>
              <a:rPr lang="en-US" sz="1600" dirty="0"/>
              <a:t> with new path e.g. in case of link down and REST client has to update path itself. Default value is 1, in that case XTC is allowed to modify </a:t>
            </a:r>
            <a:r>
              <a:rPr lang="en-US" sz="1600" dirty="0" err="1"/>
              <a:t>lsp</a:t>
            </a:r>
            <a:r>
              <a:rPr lang="en-US" sz="16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destination=1.1.1.4 – tunnel destination address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color=10 – SR policy color, mandatory when creating SR policy (not needed for rsvp </a:t>
            </a:r>
            <a:r>
              <a:rPr lang="en-US" sz="1600" dirty="0" err="1"/>
              <a:t>lsps</a:t>
            </a:r>
            <a:r>
              <a:rPr lang="en-US" sz="16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preference=10 – SR policy path preference, default value is 100, (not needed for rsvp </a:t>
            </a:r>
            <a:r>
              <a:rPr lang="en-US" sz="1600" dirty="0" err="1"/>
              <a:t>lsps</a:t>
            </a:r>
            <a:r>
              <a:rPr lang="en-US" sz="1600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177CB-4C5C-4A2B-BAFB-FD16F7AD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PCE REST </a:t>
            </a:r>
            <a:r>
              <a:rPr lang="en-US" dirty="0" err="1"/>
              <a:t>create_lsp</a:t>
            </a:r>
            <a:r>
              <a:rPr lang="en-US" dirty="0"/>
              <a:t> parameter -1</a:t>
            </a:r>
          </a:p>
        </p:txBody>
      </p:sp>
    </p:spTree>
    <p:extLst>
      <p:ext uri="{BB962C8B-B14F-4D97-AF65-F5344CB8AC3E}">
        <p14:creationId xmlns:p14="http://schemas.microsoft.com/office/powerpoint/2010/main" val="2402831541"/>
      </p:ext>
    </p:extLst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4CA4D-591C-4E51-B352-9083F095D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metric-</a:t>
            </a:r>
            <a:r>
              <a:rPr lang="en-US" sz="1600" dirty="0" err="1"/>
              <a:t>igp</a:t>
            </a:r>
            <a:r>
              <a:rPr lang="en-US" sz="1600" dirty="0"/>
              <a:t>=10 - using </a:t>
            </a:r>
            <a:r>
              <a:rPr lang="en-US" sz="1600" dirty="0" err="1"/>
              <a:t>igp</a:t>
            </a:r>
            <a:r>
              <a:rPr lang="en-US" sz="1600" dirty="0"/>
              <a:t> metric as path computation constraint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metric-</a:t>
            </a:r>
            <a:r>
              <a:rPr lang="en-US" sz="1600" dirty="0" err="1"/>
              <a:t>te</a:t>
            </a:r>
            <a:r>
              <a:rPr lang="en-US" sz="1600" dirty="0"/>
              <a:t>=10 - using </a:t>
            </a:r>
            <a:r>
              <a:rPr lang="en-US" sz="1600" dirty="0" err="1"/>
              <a:t>te</a:t>
            </a:r>
            <a:r>
              <a:rPr lang="en-US" sz="1600" dirty="0"/>
              <a:t> metric as path computation constraint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metric-latency=10 - using latency metric as path computation constraint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hop1-adj-sid=24001&amp;hop1-ip-local=99.1.2.2&amp;hop1-ip-remote=99.1.2.1 – path’s first hop defined by </a:t>
            </a:r>
            <a:r>
              <a:rPr lang="en-US" sz="1600" dirty="0" err="1"/>
              <a:t>adj-sid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hop2-adj-sid=28099&amp;hop2-ip-local=99.1.3.1&amp;hop2-ip-remote=99.1.3.3 – path’s second hop defined by </a:t>
            </a:r>
            <a:r>
              <a:rPr lang="en-US" sz="1600" dirty="0" err="1"/>
              <a:t>adj-sid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hop3-adj-sid=24003&amp;hop3-ip-local=99.3.4.3&amp;hop3-ip-remote=99.3.4.4 – path’s third hop defined by </a:t>
            </a:r>
            <a:r>
              <a:rPr lang="en-US" sz="1600" dirty="0" err="1"/>
              <a:t>adj-sid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hopX</a:t>
            </a:r>
            <a:r>
              <a:rPr lang="en-US" sz="1600" dirty="0"/>
              <a:t>-node-</a:t>
            </a:r>
            <a:r>
              <a:rPr lang="en-US" sz="1600" dirty="0" err="1"/>
              <a:t>sid</a:t>
            </a:r>
            <a:r>
              <a:rPr lang="en-US" sz="1600" dirty="0"/>
              <a:t>=30001&amp;hopX-ip-local=1.1.1.1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Example: (</a:t>
            </a:r>
            <a:r>
              <a:rPr lang="en-US" sz="1600" b="1" dirty="0" err="1"/>
              <a:t>no_space</a:t>
            </a:r>
            <a:r>
              <a:rPr lang="en-US" sz="1600" b="1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curl --raw -</a:t>
            </a:r>
            <a:r>
              <a:rPr lang="en-US" sz="1600" b="1" dirty="0" err="1"/>
              <a:t>vN</a:t>
            </a:r>
            <a:r>
              <a:rPr lang="en-US" sz="1600" b="1" dirty="0"/>
              <a:t> "http://&lt;</a:t>
            </a:r>
            <a:r>
              <a:rPr lang="en-US" sz="1600" b="1" dirty="0" err="1"/>
              <a:t>xtc-ip-addr</a:t>
            </a:r>
            <a:r>
              <a:rPr lang="en-US" sz="1600" b="1" dirty="0"/>
              <a:t>&gt;:8080/</a:t>
            </a:r>
            <a:r>
              <a:rPr lang="en-US" sz="1600" b="1" dirty="0" err="1"/>
              <a:t>lsp</a:t>
            </a:r>
            <a:r>
              <a:rPr lang="en-US" sz="1600" b="1" dirty="0"/>
              <a:t>/create/</a:t>
            </a:r>
            <a:r>
              <a:rPr lang="en-US" sz="1600" b="1" dirty="0" err="1"/>
              <a:t>simple?peer</a:t>
            </a:r>
            <a:r>
              <a:rPr lang="en-US" sz="1600" b="1" dirty="0"/>
              <a:t>=1.1.1.2&amp;name=rest_2_4&amp;type=</a:t>
            </a:r>
            <a:r>
              <a:rPr lang="en-US" sz="1600" b="1" dirty="0" err="1"/>
              <a:t>sr</a:t>
            </a:r>
            <a:endParaRPr lang="en-US" sz="16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&amp;source=1.1.1.2&amp;destination=1.1.1.4&amp;color=10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&amp;hop1-adj-sid=24001&amp;hop1-ip-local=99.1.2.2&amp;hop1-ip-remote=99.1.2.1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&amp;hop2-adj-sid=28099&amp;hop2-ip-local=99.1.3.1&amp;hop2-ip-remote=99.1.3.3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&amp;hop3-adj-sid=24003&amp;hop3-ip-local=99.3.4.3&amp;hop3-ip-remote=99.3.4.4"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177CB-4C5C-4A2B-BAFB-FD16F7AD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PCE REST </a:t>
            </a:r>
            <a:r>
              <a:rPr lang="en-US" dirty="0" err="1"/>
              <a:t>create_lsp</a:t>
            </a:r>
            <a:r>
              <a:rPr lang="en-US" dirty="0"/>
              <a:t> parameter -2</a:t>
            </a:r>
          </a:p>
        </p:txBody>
      </p:sp>
    </p:spTree>
    <p:extLst>
      <p:ext uri="{BB962C8B-B14F-4D97-AF65-F5344CB8AC3E}">
        <p14:creationId xmlns:p14="http://schemas.microsoft.com/office/powerpoint/2010/main" val="4236395216"/>
      </p:ext>
    </p:extLst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4CA4D-591C-4E51-B352-9083F095D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67" b="1" dirty="0"/>
              <a:t>/</a:t>
            </a:r>
            <a:r>
              <a:rPr lang="en-US" sz="1867" b="1" dirty="0" err="1"/>
              <a:t>lsp</a:t>
            </a:r>
            <a:r>
              <a:rPr lang="en-US" sz="1867" b="1" dirty="0"/>
              <a:t>/update/simple – rest </a:t>
            </a:r>
            <a:r>
              <a:rPr lang="en-US" sz="1867" b="1" dirty="0" err="1"/>
              <a:t>url</a:t>
            </a:r>
            <a:endParaRPr lang="en-US" sz="1867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peer=1.1.1.2 – </a:t>
            </a:r>
            <a:r>
              <a:rPr lang="en-US" sz="1600" dirty="0" err="1"/>
              <a:t>pcc</a:t>
            </a:r>
            <a:r>
              <a:rPr lang="en-US" sz="1600" dirty="0"/>
              <a:t> (tunnel headend router) address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name=rest_2_4 – tunnel name, max name length is restricted to 128 characters. Name cannot contains spaces or special characters (allowed are '-', '_', '(', ')')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type=</a:t>
            </a:r>
            <a:r>
              <a:rPr lang="en-US" sz="1600" dirty="0" err="1"/>
              <a:t>sr</a:t>
            </a:r>
            <a:r>
              <a:rPr lang="en-US" sz="1600" dirty="0"/>
              <a:t> – setup type. If not specified SR is assumed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hop1-adj-sid=24001&amp;hop1-ip-local=99.1.2.2&amp;hop1-ip-remote=99.1.2.1 – path’s first hop defined by </a:t>
            </a:r>
            <a:r>
              <a:rPr lang="en-US" sz="1600" dirty="0" err="1"/>
              <a:t>adj-sid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hop2-adj-sid=28099&amp;hop2-ip-local=99.1.3.1&amp;hop2-ip-remote=99.1.3.3 – path’s second hop defined by </a:t>
            </a:r>
            <a:r>
              <a:rPr lang="en-US" sz="1600" dirty="0" err="1"/>
              <a:t>adj-sid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hop3-adj-sid=24003&amp;hop3-ip-local=99.3.4.3&amp;hop3-ip-remote=99.3.4.4 – path’s third hop defined by </a:t>
            </a:r>
            <a:r>
              <a:rPr lang="en-US" sz="1600" dirty="0" err="1"/>
              <a:t>adj-sid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Example: (</a:t>
            </a:r>
            <a:r>
              <a:rPr lang="en-US" sz="1600" b="1" dirty="0" err="1"/>
              <a:t>no_space</a:t>
            </a:r>
            <a:r>
              <a:rPr lang="en-US" sz="1600" b="1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curl --raw -</a:t>
            </a:r>
            <a:r>
              <a:rPr lang="en-US" sz="1600" b="1" dirty="0" err="1"/>
              <a:t>vN</a:t>
            </a:r>
            <a:r>
              <a:rPr lang="en-US" sz="1600" b="1" dirty="0"/>
              <a:t> "http://&lt;</a:t>
            </a:r>
            <a:r>
              <a:rPr lang="en-US" sz="1600" b="1" dirty="0" err="1"/>
              <a:t>xtc-ip-addr</a:t>
            </a:r>
            <a:r>
              <a:rPr lang="en-US" sz="1600" b="1" dirty="0"/>
              <a:t>&gt;:8080/</a:t>
            </a:r>
            <a:r>
              <a:rPr lang="en-US" sz="1600" b="1" dirty="0" err="1"/>
              <a:t>lsp</a:t>
            </a:r>
            <a:r>
              <a:rPr lang="en-US" sz="1600" b="1" dirty="0"/>
              <a:t>/update/</a:t>
            </a:r>
            <a:r>
              <a:rPr lang="en-US" sz="1600" b="1" dirty="0" err="1"/>
              <a:t>simple?peer</a:t>
            </a:r>
            <a:r>
              <a:rPr lang="en-US" sz="1600" b="1" dirty="0"/>
              <a:t>=1.1.1.2&amp;name=rest_2_4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&amp;hop1-adj-sid=24001&amp;hop1-ip-local=99.1.2.2&amp;hop1-ip-remote=99.1.2.1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&amp;hop2-adj-sid=28099&amp;hop2-ip-local=99.1.3.1&amp;hop2-ip-remote=99.1.3.3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/>
              <a:t>&amp;hop3-adj-sid=24003&amp;hop3-ip-local=99.3.4.3&amp;hop3-ip-remote=99.3.4.4"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 </a:t>
            </a:r>
            <a:endParaRPr lang="en-US" sz="14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177CB-4C5C-4A2B-BAFB-FD16F7AD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PCE REST </a:t>
            </a:r>
            <a:r>
              <a:rPr lang="en-US" dirty="0" err="1"/>
              <a:t>update_lsp</a:t>
            </a:r>
            <a:r>
              <a:rPr lang="en-US" dirty="0"/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141681126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503B-6123-45D9-A8FF-579594B8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ECMP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B530-852F-4E49-BFCE-AD4A32B9D010}"/>
              </a:ext>
            </a:extLst>
          </p:cNvPr>
          <p:cNvSpPr txBox="1"/>
          <p:nvPr/>
        </p:nvSpPr>
        <p:spPr>
          <a:xfrm>
            <a:off x="583687" y="1515533"/>
            <a:ext cx="55123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@Node 5</a:t>
            </a:r>
          </a:p>
          <a:p>
            <a:r>
              <a:rPr lang="en-US" dirty="0"/>
              <a:t>Ping 1.1.1.4</a:t>
            </a:r>
          </a:p>
          <a:p>
            <a:r>
              <a:rPr lang="en-US" dirty="0">
                <a:latin typeface="+mn-lt"/>
              </a:rPr>
              <a:t>Ping </a:t>
            </a:r>
            <a:r>
              <a:rPr lang="en-US" dirty="0" err="1">
                <a:latin typeface="+mn-lt"/>
              </a:rPr>
              <a:t>sr-mpls</a:t>
            </a:r>
            <a:r>
              <a:rPr lang="en-US" dirty="0">
                <a:latin typeface="+mn-lt"/>
              </a:rPr>
              <a:t> 1.1.1.4/32</a:t>
            </a:r>
          </a:p>
          <a:p>
            <a:endParaRPr lang="en-US" dirty="0"/>
          </a:p>
          <a:p>
            <a:r>
              <a:rPr lang="en-US" dirty="0">
                <a:latin typeface="+mn-lt"/>
              </a:rPr>
              <a:t>Trace 1.1.1.4</a:t>
            </a:r>
          </a:p>
          <a:p>
            <a:r>
              <a:rPr lang="en-US" dirty="0"/>
              <a:t>Trace </a:t>
            </a:r>
            <a:r>
              <a:rPr lang="en-US" dirty="0" err="1"/>
              <a:t>sr-mpls</a:t>
            </a:r>
            <a:r>
              <a:rPr lang="en-US" dirty="0"/>
              <a:t> 1.1.1.4/32</a:t>
            </a:r>
          </a:p>
          <a:p>
            <a:r>
              <a:rPr lang="en-US" dirty="0"/>
              <a:t>trace </a:t>
            </a:r>
            <a:r>
              <a:rPr lang="en-US" dirty="0" err="1"/>
              <a:t>sr-mpls</a:t>
            </a:r>
            <a:r>
              <a:rPr lang="en-US" dirty="0"/>
              <a:t> multipath 1.1.1.4/32 verbose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Stop Traffic Generator @ </a:t>
            </a:r>
            <a:r>
              <a:rPr lang="en-US" dirty="0" err="1">
                <a:highlight>
                  <a:srgbClr val="00FF00"/>
                </a:highlight>
              </a:rPr>
              <a:t>dcloud</a:t>
            </a:r>
            <a:r>
              <a:rPr lang="en-US" dirty="0">
                <a:highlight>
                  <a:srgbClr val="00FF00"/>
                </a:highlight>
              </a:rPr>
              <a:t> control page</a:t>
            </a:r>
          </a:p>
          <a:p>
            <a:r>
              <a:rPr lang="en-US" dirty="0">
                <a:highlight>
                  <a:srgbClr val="00FF00"/>
                </a:highlight>
              </a:rPr>
              <a:t>Stop &gt; disable traffic</a:t>
            </a:r>
          </a:p>
          <a:p>
            <a:endParaRPr lang="en-US" dirty="0"/>
          </a:p>
          <a:p>
            <a:endParaRPr lang="en-US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3DE32-9207-42AE-BDBB-9B26B7840CF9}"/>
              </a:ext>
            </a:extLst>
          </p:cNvPr>
          <p:cNvSpPr txBox="1"/>
          <p:nvPr/>
        </p:nvSpPr>
        <p:spPr>
          <a:xfrm>
            <a:off x="5876958" y="1430869"/>
            <a:ext cx="55123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@Node 8</a:t>
            </a:r>
          </a:p>
          <a:p>
            <a:r>
              <a:rPr lang="en-US" dirty="0"/>
              <a:t>Monitor interface g0/0/0/0 g0/0/0/2 g0/0/0/3</a:t>
            </a:r>
          </a:p>
          <a:p>
            <a:r>
              <a:rPr lang="en-US" dirty="0"/>
              <a:t>Add 2 telnet Node-8</a:t>
            </a:r>
          </a:p>
          <a:p>
            <a:r>
              <a:rPr lang="en-US" dirty="0"/>
              <a:t>Trace 1.1.1.4 source 10.5.8.8</a:t>
            </a:r>
          </a:p>
          <a:p>
            <a:r>
              <a:rPr lang="en-US" dirty="0"/>
              <a:t>Trace 1.1.1.4 source 10.6.8.8</a:t>
            </a:r>
          </a:p>
          <a:p>
            <a:r>
              <a:rPr lang="en-US" dirty="0"/>
              <a:t>Ping 1.1.1.4 source 10.5.8.8 repeat 100000</a:t>
            </a:r>
          </a:p>
          <a:p>
            <a:r>
              <a:rPr lang="en-US" dirty="0"/>
              <a:t>Ping 1.1.1.4 source 10.6.8.8 repeat 100000</a:t>
            </a:r>
          </a:p>
          <a:p>
            <a:r>
              <a:rPr lang="en-US" dirty="0"/>
              <a:t>Show Route</a:t>
            </a:r>
          </a:p>
          <a:p>
            <a:endParaRPr lang="en-US" dirty="0"/>
          </a:p>
          <a:p>
            <a:r>
              <a:rPr lang="en-US" dirty="0"/>
              <a:t>@Node 4</a:t>
            </a:r>
          </a:p>
          <a:p>
            <a:r>
              <a:rPr lang="en-US" dirty="0"/>
              <a:t>Trace 10.5.8.8</a:t>
            </a:r>
          </a:p>
          <a:p>
            <a:r>
              <a:rPr lang="en-US" dirty="0"/>
              <a:t>Trace 10.6.8.8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Python node-8-shut-int-g2.py</a:t>
            </a:r>
          </a:p>
          <a:p>
            <a:r>
              <a:rPr lang="en-US" dirty="0">
                <a:highlight>
                  <a:srgbClr val="FFFF00"/>
                </a:highlight>
              </a:rPr>
              <a:t>Python node-8-no-shut-int-g2.py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F67FAE-3E77-4D41-888F-668B8F91DE17}"/>
              </a:ext>
            </a:extLst>
          </p:cNvPr>
          <p:cNvGrpSpPr/>
          <p:nvPr/>
        </p:nvGrpSpPr>
        <p:grpSpPr>
          <a:xfrm>
            <a:off x="8449007" y="197748"/>
            <a:ext cx="3422865" cy="1410136"/>
            <a:chOff x="1843809" y="2058833"/>
            <a:chExt cx="8324179" cy="3123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E1E2542-E0F2-40C3-A408-C63D11E1418F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48324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06DD04-9ED8-411F-BBBA-609AD8EA46E1}"/>
                </a:ext>
              </a:extLst>
            </p:cNvPr>
            <p:cNvCxnSpPr>
              <a:cxnSpLocks/>
            </p:cNvCxnSpPr>
            <p:nvPr/>
          </p:nvCxnSpPr>
          <p:spPr>
            <a:xfrm>
              <a:off x="2426561" y="2377839"/>
              <a:ext cx="335031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DD29134-7258-4E90-8655-D6DE19EECB76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23778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32EB49A-3200-464E-90A4-19CF5258DFCF}"/>
                </a:ext>
              </a:extLst>
            </p:cNvPr>
            <p:cNvCxnSpPr>
              <a:cxnSpLocks/>
            </p:cNvCxnSpPr>
            <p:nvPr/>
          </p:nvCxnSpPr>
          <p:spPr>
            <a:xfrm>
              <a:off x="6179208" y="4832439"/>
              <a:ext cx="3520337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3E7FDA-7F6E-4F7D-A877-F86AE377447C}"/>
                </a:ext>
              </a:extLst>
            </p:cNvPr>
            <p:cNvCxnSpPr>
              <a:cxnSpLocks/>
            </p:cNvCxnSpPr>
            <p:nvPr/>
          </p:nvCxnSpPr>
          <p:spPr>
            <a:xfrm>
              <a:off x="5976423" y="2505234"/>
              <a:ext cx="0" cy="22907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BBDC7D-908F-44ED-8FEA-6F5822146865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25" y="2481247"/>
              <a:ext cx="1558060" cy="109620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8EA610-CDC0-46B6-814F-3832E6A8DE9D}"/>
                </a:ext>
              </a:extLst>
            </p:cNvPr>
            <p:cNvCxnSpPr>
              <a:cxnSpLocks/>
            </p:cNvCxnSpPr>
            <p:nvPr/>
          </p:nvCxnSpPr>
          <p:spPr>
            <a:xfrm>
              <a:off x="6039770" y="2481244"/>
              <a:ext cx="1761071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2F7F0CB-13F2-4183-B09E-C40FE370B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7" y="2481244"/>
              <a:ext cx="1695920" cy="10962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2B0163B-4DBA-47AC-9D13-E82795415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175" y="2481244"/>
              <a:ext cx="1632572" cy="109621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7183D37-62FD-410C-BC3B-F2988F250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777" y="3680859"/>
              <a:ext cx="1757608" cy="1115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4F1C79A-69D2-40DD-B9B2-AEF4EFDD6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769" y="3680860"/>
              <a:ext cx="1897272" cy="11391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05CA7B9-9F8A-41D2-B777-91EF450322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4320" y="3622942"/>
              <a:ext cx="1931691" cy="125498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9D926B-3130-46D7-902D-2DA2F5BC87ED}"/>
                </a:ext>
              </a:extLst>
            </p:cNvPr>
            <p:cNvCxnSpPr>
              <a:cxnSpLocks/>
            </p:cNvCxnSpPr>
            <p:nvPr/>
          </p:nvCxnSpPr>
          <p:spPr>
            <a:xfrm>
              <a:off x="7910803" y="3622942"/>
              <a:ext cx="1924944" cy="119706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2D1FC7-4C7D-474E-AFCC-8AEAA2DA6376}"/>
                </a:ext>
              </a:extLst>
            </p:cNvPr>
            <p:cNvCxnSpPr>
              <a:cxnSpLocks/>
            </p:cNvCxnSpPr>
            <p:nvPr/>
          </p:nvCxnSpPr>
          <p:spPr>
            <a:xfrm>
              <a:off x="9899095" y="2505235"/>
              <a:ext cx="0" cy="218529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C2C776F-2B2B-460F-B69F-47D00D972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3777" y="2505235"/>
              <a:ext cx="1" cy="22907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3D3900-6F10-4463-9F92-5B11A31825DB}"/>
                </a:ext>
              </a:extLst>
            </p:cNvPr>
            <p:cNvSpPr/>
            <p:nvPr/>
          </p:nvSpPr>
          <p:spPr>
            <a:xfrm>
              <a:off x="9617655" y="2127106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D39FFC-D2EE-47B7-AF3A-AEAD8808B08A}"/>
                </a:ext>
              </a:extLst>
            </p:cNvPr>
            <p:cNvSpPr/>
            <p:nvPr/>
          </p:nvSpPr>
          <p:spPr>
            <a:xfrm>
              <a:off x="5697373" y="2084709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82418CF-6113-4C4B-93B7-F36798629C94}"/>
                </a:ext>
              </a:extLst>
            </p:cNvPr>
            <p:cNvSpPr/>
            <p:nvPr/>
          </p:nvSpPr>
          <p:spPr>
            <a:xfrm>
              <a:off x="1872912" y="2058833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7DCBA84-FBCE-43EE-80F0-D617DCE57A1C}"/>
                </a:ext>
              </a:extLst>
            </p:cNvPr>
            <p:cNvSpPr/>
            <p:nvPr/>
          </p:nvSpPr>
          <p:spPr>
            <a:xfrm>
              <a:off x="9588552" y="4666211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28C9B02-007A-42DC-B1D1-A904B5E3498F}"/>
                </a:ext>
              </a:extLst>
            </p:cNvPr>
            <p:cNvSpPr/>
            <p:nvPr/>
          </p:nvSpPr>
          <p:spPr>
            <a:xfrm>
              <a:off x="5668270" y="4623814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7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7FB6345-4D53-43ED-A18A-0E2098A2C56E}"/>
                </a:ext>
              </a:extLst>
            </p:cNvPr>
            <p:cNvSpPr/>
            <p:nvPr/>
          </p:nvSpPr>
          <p:spPr>
            <a:xfrm>
              <a:off x="1843809" y="459793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1EEFD39-83E7-418E-834F-200919BF4485}"/>
                </a:ext>
              </a:extLst>
            </p:cNvPr>
            <p:cNvSpPr/>
            <p:nvPr/>
          </p:nvSpPr>
          <p:spPr>
            <a:xfrm>
              <a:off x="7716618" y="3364712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67F0F8C-8C67-4D6D-8215-745FEE149136}"/>
                </a:ext>
              </a:extLst>
            </p:cNvPr>
            <p:cNvSpPr/>
            <p:nvPr/>
          </p:nvSpPr>
          <p:spPr>
            <a:xfrm>
              <a:off x="3736139" y="3318318"/>
              <a:ext cx="550333" cy="5164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4036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4CA4D-591C-4E51-B352-9083F095D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67" b="1" dirty="0"/>
              <a:t>/</a:t>
            </a:r>
            <a:r>
              <a:rPr lang="en-US" sz="1867" b="1" dirty="0" err="1"/>
              <a:t>lsp</a:t>
            </a:r>
            <a:r>
              <a:rPr lang="en-US" sz="1867" b="1" dirty="0"/>
              <a:t>/delete/simple – rest </a:t>
            </a:r>
            <a:r>
              <a:rPr lang="en-US" sz="1867" b="1" dirty="0" err="1"/>
              <a:t>url</a:t>
            </a:r>
            <a:endParaRPr lang="en-US" sz="1867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67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peer=1.1.1.2 – </a:t>
            </a:r>
            <a:r>
              <a:rPr lang="en-US" sz="1600" dirty="0" err="1"/>
              <a:t>pcc</a:t>
            </a:r>
            <a:r>
              <a:rPr lang="en-US" sz="1600" dirty="0"/>
              <a:t> (tunnel headend router) address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name=rest_2_4 – tunnel name, max name length is restricted to 128 characters. Name cannot contains spaces or special characters (allowed are '-', '_', '(', ')’)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67" b="1" dirty="0"/>
              <a:t>Example: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67" b="1" dirty="0"/>
              <a:t>curl --raw -</a:t>
            </a:r>
            <a:r>
              <a:rPr lang="en-US" sz="1867" b="1" dirty="0" err="1"/>
              <a:t>vN</a:t>
            </a:r>
            <a:r>
              <a:rPr lang="en-US" sz="1867" b="1" dirty="0"/>
              <a:t> “http://&lt;</a:t>
            </a:r>
            <a:r>
              <a:rPr lang="en-US" sz="1867" b="1" dirty="0" err="1"/>
              <a:t>xtc-ip-addr</a:t>
            </a:r>
            <a:r>
              <a:rPr lang="en-US" sz="1867" b="1" dirty="0"/>
              <a:t>&gt;:8080/</a:t>
            </a:r>
            <a:r>
              <a:rPr lang="en-US" sz="1867" b="1" dirty="0" err="1"/>
              <a:t>lsp</a:t>
            </a:r>
            <a:r>
              <a:rPr lang="en-US" sz="1867" b="1" dirty="0"/>
              <a:t>/delete/</a:t>
            </a:r>
            <a:r>
              <a:rPr lang="en-US" sz="1867" b="1" dirty="0" err="1"/>
              <a:t>simple?peer</a:t>
            </a:r>
            <a:r>
              <a:rPr lang="en-US" sz="1867" b="1" dirty="0"/>
              <a:t>=1.1.1.2&amp;name=rest_2_4”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177CB-4C5C-4A2B-BAFB-FD16F7AD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PCE REST </a:t>
            </a:r>
            <a:r>
              <a:rPr lang="en-US" dirty="0" err="1"/>
              <a:t>delete_lsp</a:t>
            </a:r>
            <a:r>
              <a:rPr lang="en-US" dirty="0"/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1267331116"/>
      </p:ext>
    </p:extLst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1B1359-A3E7-443B-9EC1-9AAF1D3C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275907"/>
            <a:ext cx="11384213" cy="4745424"/>
          </a:xfrm>
        </p:spPr>
        <p:txBody>
          <a:bodyPr/>
          <a:lstStyle/>
          <a:p>
            <a:r>
              <a:rPr lang="en-US" sz="1400" dirty="0"/>
              <a:t>curl -u </a:t>
            </a:r>
            <a:r>
              <a:rPr lang="en-US" sz="1400" dirty="0" err="1"/>
              <a:t>cisco:cisco</a:t>
            </a:r>
            <a:r>
              <a:rPr lang="en-US" sz="1400" dirty="0"/>
              <a:t> --raw -</a:t>
            </a:r>
            <a:r>
              <a:rPr lang="en-US" sz="1400" dirty="0" err="1"/>
              <a:t>vN</a:t>
            </a:r>
            <a:r>
              <a:rPr lang="en-US" sz="1400" dirty="0"/>
              <a:t> "http://198.18.1.31:8080/</a:t>
            </a:r>
            <a:r>
              <a:rPr lang="en-US" sz="1400" dirty="0" err="1"/>
              <a:t>lsp</a:t>
            </a:r>
            <a:r>
              <a:rPr lang="en-US" sz="1400" dirty="0"/>
              <a:t>/create/</a:t>
            </a:r>
            <a:r>
              <a:rPr lang="en-US" sz="1400" dirty="0" err="1"/>
              <a:t>simple?peer</a:t>
            </a:r>
            <a:r>
              <a:rPr lang="en-US" sz="1400" dirty="0"/>
              <a:t>=1.1.1.5&amp;name=rest_5_4&amp;type=</a:t>
            </a:r>
            <a:r>
              <a:rPr lang="en-US" sz="1400" dirty="0" err="1"/>
              <a:t>sr&amp;source</a:t>
            </a:r>
            <a:r>
              <a:rPr lang="en-US" sz="1400" dirty="0"/>
              <a:t>=1.1.1.5&amp;destination=1.1.1.4&amp;color=4&amp;hop1-adj-sid=80001&amp;hop1-ip-local=10.1.5.5&amp;hop1-ip-remote=10.1.5.1&amp;hop2-adj-sid=80001&amp;hop2-ip-local=10.1.2.1&amp;hop2-ip-remote=10.1.2.2&amp;hop3-adj-sid=80006&amp;hop3-ip-local=10.2.4.2&amp;hop3-ip-remote=10.2.4.4"</a:t>
            </a:r>
          </a:p>
          <a:p>
            <a:r>
              <a:rPr lang="en-US" sz="1400" dirty="0"/>
              <a:t>curl -u </a:t>
            </a:r>
            <a:r>
              <a:rPr lang="en-US" sz="1400" dirty="0" err="1"/>
              <a:t>cisco:cisco</a:t>
            </a:r>
            <a:r>
              <a:rPr lang="en-US" sz="1400" dirty="0"/>
              <a:t> --raw -</a:t>
            </a:r>
            <a:r>
              <a:rPr lang="en-US" sz="1400" dirty="0" err="1"/>
              <a:t>vN</a:t>
            </a:r>
            <a:r>
              <a:rPr lang="en-US" sz="1400" dirty="0"/>
              <a:t> "http://198.18.1.31:8080/</a:t>
            </a:r>
            <a:r>
              <a:rPr lang="en-US" sz="1400" dirty="0" err="1"/>
              <a:t>lsp</a:t>
            </a:r>
            <a:r>
              <a:rPr lang="en-US" sz="1400" dirty="0"/>
              <a:t>/create/</a:t>
            </a:r>
            <a:r>
              <a:rPr lang="en-US" sz="1400" dirty="0" err="1"/>
              <a:t>simple?peer</a:t>
            </a:r>
            <a:r>
              <a:rPr lang="en-US" sz="1400" dirty="0"/>
              <a:t>=1.1.1.5&amp;name=rest_5_4&amp;type=</a:t>
            </a:r>
            <a:r>
              <a:rPr lang="en-US" sz="1400" dirty="0" err="1"/>
              <a:t>sr&amp;source</a:t>
            </a:r>
            <a:r>
              <a:rPr lang="en-US" sz="1400" dirty="0"/>
              <a:t>=1.1.1.5&amp;destination=1.1.1.4&amp;color=10&amp;hop1-node-sid=16001&amp;hop1-ip-local=1.1.1.1&amp;hop2-node-sid=16002&amp;hop2-ip-local=1.1.1.2&amp;hop3-node-sid=16004&amp;hop3-ip-local=1.1.1.4"</a:t>
            </a:r>
          </a:p>
          <a:p>
            <a:r>
              <a:rPr lang="en-US" sz="1400" dirty="0"/>
              <a:t>curl -u </a:t>
            </a:r>
            <a:r>
              <a:rPr lang="en-US" sz="1400" dirty="0" err="1"/>
              <a:t>cisco:cisco</a:t>
            </a:r>
            <a:r>
              <a:rPr lang="en-US" sz="1400" dirty="0"/>
              <a:t> --raw -</a:t>
            </a:r>
            <a:r>
              <a:rPr lang="en-US" sz="1400" dirty="0" err="1"/>
              <a:t>vN</a:t>
            </a:r>
            <a:r>
              <a:rPr lang="en-US" sz="1400" dirty="0"/>
              <a:t> "http://198.18.1.31:8080/</a:t>
            </a:r>
            <a:r>
              <a:rPr lang="en-US" sz="1400" dirty="0" err="1"/>
              <a:t>lsp</a:t>
            </a:r>
            <a:r>
              <a:rPr lang="en-US" sz="1400" dirty="0"/>
              <a:t>/delete/</a:t>
            </a:r>
            <a:r>
              <a:rPr lang="en-US" sz="1400" dirty="0" err="1"/>
              <a:t>simple?peer</a:t>
            </a:r>
            <a:r>
              <a:rPr lang="en-US" sz="1400" dirty="0"/>
              <a:t>=1.1.1.5&amp;name=rest_5_4"</a:t>
            </a:r>
          </a:p>
          <a:p>
            <a:r>
              <a:rPr lang="en-US" sz="1400" dirty="0"/>
              <a:t>curl -u </a:t>
            </a:r>
            <a:r>
              <a:rPr lang="en-US" sz="1400" dirty="0" err="1"/>
              <a:t>cisco:cisco</a:t>
            </a:r>
            <a:r>
              <a:rPr lang="en-US" sz="1400" dirty="0"/>
              <a:t> --raw -</a:t>
            </a:r>
            <a:r>
              <a:rPr lang="en-US" sz="1400" dirty="0" err="1"/>
              <a:t>vN</a:t>
            </a:r>
            <a:r>
              <a:rPr lang="en-US" sz="1400" dirty="0"/>
              <a:t> "http://198.18.1.31:8080/</a:t>
            </a:r>
            <a:r>
              <a:rPr lang="en-US" sz="1400" dirty="0" err="1"/>
              <a:t>lsp</a:t>
            </a:r>
            <a:r>
              <a:rPr lang="en-US" sz="1400" dirty="0"/>
              <a:t>/create/</a:t>
            </a:r>
            <a:r>
              <a:rPr lang="en-US" sz="1400" dirty="0" err="1"/>
              <a:t>simple?peer</a:t>
            </a:r>
            <a:r>
              <a:rPr lang="en-US" sz="1400" dirty="0"/>
              <a:t>=1.1.1.4&amp;name=rest_4_5&amp;type=</a:t>
            </a:r>
            <a:r>
              <a:rPr lang="en-US" sz="1400" dirty="0" err="1"/>
              <a:t>sr&amp;source</a:t>
            </a:r>
            <a:r>
              <a:rPr lang="en-US" sz="1400" dirty="0"/>
              <a:t>=1.1.1.4&amp;destination=1.1.1.5&amp;color=20"</a:t>
            </a:r>
          </a:p>
          <a:p>
            <a:r>
              <a:rPr lang="en-US" sz="1400" dirty="0"/>
              <a:t>curl -u </a:t>
            </a:r>
            <a:r>
              <a:rPr lang="en-US" sz="1400" dirty="0" err="1"/>
              <a:t>cisco:cisco</a:t>
            </a:r>
            <a:r>
              <a:rPr lang="en-US" sz="1400" dirty="0"/>
              <a:t> --raw -</a:t>
            </a:r>
            <a:r>
              <a:rPr lang="en-US" sz="1400" dirty="0" err="1"/>
              <a:t>vN</a:t>
            </a:r>
            <a:r>
              <a:rPr lang="en-US" sz="1400" dirty="0"/>
              <a:t> "http://198.18.1.31:8080/</a:t>
            </a:r>
            <a:r>
              <a:rPr lang="en-US" sz="1400" dirty="0" err="1"/>
              <a:t>lsp</a:t>
            </a:r>
            <a:r>
              <a:rPr lang="en-US" sz="1400" dirty="0"/>
              <a:t>/create/</a:t>
            </a:r>
            <a:r>
              <a:rPr lang="en-US" sz="1400" dirty="0" err="1"/>
              <a:t>simple?peer</a:t>
            </a:r>
            <a:r>
              <a:rPr lang="en-US" sz="1400" dirty="0"/>
              <a:t>=1.1.1.4&amp;name=rest_4_5&amp;type=</a:t>
            </a:r>
            <a:r>
              <a:rPr lang="en-US" sz="1400" dirty="0" err="1"/>
              <a:t>sr&amp;source</a:t>
            </a:r>
            <a:r>
              <a:rPr lang="en-US" sz="1400" dirty="0"/>
              <a:t>=1.1.1.4&amp;destination=1.1.1.5&amp;color=20&amp;metric-igp=10"</a:t>
            </a:r>
          </a:p>
          <a:p>
            <a:r>
              <a:rPr lang="en-US" sz="1400" dirty="0"/>
              <a:t>curl -u </a:t>
            </a:r>
            <a:r>
              <a:rPr lang="en-US" sz="1400" dirty="0" err="1"/>
              <a:t>cisco:cisco</a:t>
            </a:r>
            <a:r>
              <a:rPr lang="en-US" sz="1400" dirty="0"/>
              <a:t> --raw -</a:t>
            </a:r>
            <a:r>
              <a:rPr lang="en-US" sz="1400" dirty="0" err="1"/>
              <a:t>vN</a:t>
            </a:r>
            <a:r>
              <a:rPr lang="en-US" sz="1400" dirty="0"/>
              <a:t> "http://198.18.1.31:8080/</a:t>
            </a:r>
            <a:r>
              <a:rPr lang="en-US" sz="1400" dirty="0" err="1"/>
              <a:t>lsp</a:t>
            </a:r>
            <a:r>
              <a:rPr lang="en-US" sz="1400" dirty="0"/>
              <a:t>/delete/</a:t>
            </a:r>
            <a:r>
              <a:rPr lang="en-US" sz="1400" dirty="0" err="1"/>
              <a:t>simple?peer</a:t>
            </a:r>
            <a:r>
              <a:rPr lang="en-US" sz="1400" dirty="0"/>
              <a:t>=1.1.1.4&amp;name=rest_4_5"</a:t>
            </a:r>
          </a:p>
          <a:p>
            <a:r>
              <a:rPr lang="en-US" sz="1400" dirty="0"/>
              <a:t>curl -u </a:t>
            </a:r>
            <a:r>
              <a:rPr lang="en-US" sz="1400" dirty="0" err="1"/>
              <a:t>cisco:cisco</a:t>
            </a:r>
            <a:r>
              <a:rPr lang="en-US" sz="1400" dirty="0"/>
              <a:t> --raw -</a:t>
            </a:r>
            <a:r>
              <a:rPr lang="en-US" sz="1400" dirty="0" err="1"/>
              <a:t>vN</a:t>
            </a:r>
            <a:r>
              <a:rPr lang="en-US" sz="1400" dirty="0"/>
              <a:t> "http://198.18.1.31:8080/</a:t>
            </a:r>
            <a:r>
              <a:rPr lang="en-US" sz="1400" dirty="0" err="1"/>
              <a:t>lsp</a:t>
            </a:r>
            <a:r>
              <a:rPr lang="en-US" sz="1400" dirty="0"/>
              <a:t>/delete/</a:t>
            </a:r>
            <a:r>
              <a:rPr lang="en-US" sz="1400" dirty="0" err="1"/>
              <a:t>simple?peer</a:t>
            </a:r>
            <a:r>
              <a:rPr lang="en-US" sz="1400" dirty="0"/>
              <a:t>=1.1.1.4&amp;name=rest_4_5"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BCA4B3-C59C-4402-8CE2-BAC0482D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Lab</a:t>
            </a:r>
          </a:p>
        </p:txBody>
      </p:sp>
    </p:spTree>
    <p:extLst>
      <p:ext uri="{BB962C8B-B14F-4D97-AF65-F5344CB8AC3E}">
        <p14:creationId xmlns:p14="http://schemas.microsoft.com/office/powerpoint/2010/main" val="593037900"/>
      </p:ext>
    </p:extLst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1B1359-A3E7-443B-9EC1-9AAF1D3C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275907"/>
            <a:ext cx="4416343" cy="47454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curl -u </a:t>
            </a:r>
            <a:r>
              <a:rPr lang="en-US" sz="1600" dirty="0" err="1"/>
              <a:t>cisco:cisco</a:t>
            </a:r>
            <a:r>
              <a:rPr lang="en-US" sz="1600" dirty="0"/>
              <a:t> --raw -</a:t>
            </a:r>
            <a:r>
              <a:rPr lang="en-US" sz="1600" dirty="0" err="1"/>
              <a:t>vN</a:t>
            </a:r>
            <a:r>
              <a:rPr lang="en-US" sz="1600" dirty="0"/>
              <a:t> "http://198.18.1.31:8080/</a:t>
            </a:r>
            <a:r>
              <a:rPr lang="en-US" sz="1600" dirty="0" err="1"/>
              <a:t>lsp</a:t>
            </a:r>
            <a:r>
              <a:rPr lang="en-US" sz="1600" dirty="0"/>
              <a:t>/create/simple?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peer=1.1.1.5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&amp;name=rest_5_4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&amp;type=</a:t>
            </a:r>
            <a:r>
              <a:rPr lang="en-US" sz="1600" dirty="0" err="1"/>
              <a:t>sr&amp;source</a:t>
            </a:r>
            <a:r>
              <a:rPr lang="en-US" sz="1600" dirty="0"/>
              <a:t>=1.1.1.5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&amp;destination=1.1.1.4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&amp;color=4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&amp;metric-</a:t>
            </a:r>
            <a:r>
              <a:rPr lang="en-US" sz="1600" dirty="0" err="1"/>
              <a:t>te</a:t>
            </a:r>
            <a:r>
              <a:rPr lang="en-US" sz="1600" dirty="0"/>
              <a:t>=10“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BCA4B3-C59C-4402-8CE2-BAC0482D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4EFED-A538-421E-9CC8-3FDA1081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721" y="680483"/>
            <a:ext cx="6629521" cy="49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01592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1B1359-A3E7-443B-9EC1-9AAF1D3C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275907"/>
            <a:ext cx="4416343" cy="47454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curl -u </a:t>
            </a:r>
            <a:r>
              <a:rPr lang="en-US" sz="1600" dirty="0" err="1"/>
              <a:t>cisco:cisco</a:t>
            </a:r>
            <a:r>
              <a:rPr lang="en-US" sz="1600" dirty="0"/>
              <a:t> --raw -</a:t>
            </a:r>
            <a:r>
              <a:rPr lang="en-US" sz="1600" dirty="0" err="1"/>
              <a:t>vN</a:t>
            </a:r>
            <a:r>
              <a:rPr lang="en-US" sz="1600" dirty="0"/>
              <a:t> "http://198.18.1.31:8080/</a:t>
            </a:r>
            <a:r>
              <a:rPr lang="en-US" sz="1600" dirty="0" err="1"/>
              <a:t>lsp</a:t>
            </a:r>
            <a:r>
              <a:rPr lang="en-US" sz="1600" dirty="0"/>
              <a:t>/create/simple?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peer=1.1.1.5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&amp;name=rest_5_4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&amp;type=</a:t>
            </a:r>
            <a:r>
              <a:rPr lang="en-US" sz="1600" dirty="0" err="1"/>
              <a:t>sr&amp;source</a:t>
            </a:r>
            <a:r>
              <a:rPr lang="en-US" sz="1600" dirty="0"/>
              <a:t>=1.1.1.5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&amp;destination=1.1.1.4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&amp;color=4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&amp;metric-</a:t>
            </a:r>
            <a:r>
              <a:rPr lang="en-US" sz="1600" dirty="0" err="1"/>
              <a:t>te</a:t>
            </a:r>
            <a:r>
              <a:rPr lang="en-US" sz="1600" dirty="0"/>
              <a:t>=10“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BCA4B3-C59C-4402-8CE2-BAC0482D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F802A-4675-456B-949E-90E1854B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218"/>
            <a:ext cx="12192000" cy="4598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A22A0-B072-4888-987B-AB7682D9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3075"/>
            <a:ext cx="12192000" cy="11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48349"/>
      </p:ext>
    </p:extLst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9ECDBA-F1D7-4D41-92D3-98D54809FE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7346" y="180758"/>
            <a:ext cx="5556860" cy="5766150"/>
          </a:xfrm>
        </p:spPr>
        <p:txBody>
          <a:bodyPr/>
          <a:lstStyle/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RP/0/0/CPU0:XTC-1#show </a:t>
            </a:r>
            <a:r>
              <a:rPr lang="en-US" sz="1200" b="1" dirty="0" err="1"/>
              <a:t>pce</a:t>
            </a:r>
            <a:r>
              <a:rPr lang="en-US" sz="1200" b="1" dirty="0"/>
              <a:t> </a:t>
            </a:r>
            <a:r>
              <a:rPr lang="en-US" sz="1200" b="1" dirty="0" err="1"/>
              <a:t>lsp</a:t>
            </a:r>
            <a:r>
              <a:rPr lang="en-US" sz="1200" b="1" dirty="0"/>
              <a:t> detail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Wed Feb 27 05:15:23.945 UTC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PCE's tunnel database: 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----------------------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PCC 1.1.1.5: 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Tunnel Name: rest_5_4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LSPs: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LSP[0]: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source 1.1.1.5, destination 1.1.1.4, tunnel ID 11, LSP ID 2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State: Admin up, Operation active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Setup type: Segment Routing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Binding SID: 80001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Maximum SID Depth: 5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Absolute Metric Margin: 0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Relative Metric Margin: 0%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Bandwidth: signaled 0 kbps, applied 0 kbps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PCEP information: 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PLSP-ID 0x8000b, flags: D:1 S:0 R:0 A:1 O:2 C:1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LSP Role: Single LSP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State-sync PCE: None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PCC: 1.1.1.5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LSP is </a:t>
            </a:r>
            <a:r>
              <a:rPr lang="en-US" sz="1200" b="1" dirty="0" err="1"/>
              <a:t>subdelegated</a:t>
            </a:r>
            <a:r>
              <a:rPr lang="en-US" sz="1200" b="1" dirty="0"/>
              <a:t> to: None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Reported path: 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Metric type: TE, Accumulated Metric 12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 SID[0]: </a:t>
            </a:r>
            <a:r>
              <a:rPr lang="en-US" sz="1200" b="1" dirty="0" err="1"/>
              <a:t>Adj</a:t>
            </a:r>
            <a:r>
              <a:rPr lang="en-US" sz="1200" b="1" dirty="0"/>
              <a:t>, Label 80020, Address: local 10.1.5.5 remote 10.1.5.1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 SID[1]: </a:t>
            </a:r>
            <a:r>
              <a:rPr lang="en-US" sz="1200" b="1" dirty="0" err="1"/>
              <a:t>Adj</a:t>
            </a:r>
            <a:r>
              <a:rPr lang="en-US" sz="1200" b="1" dirty="0"/>
              <a:t>, Label 80012, Address: local 10.1.2.1 remote 10.1.2.2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 SID[2]: Node, Label 16004, Address 1.1.1.4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Computed path: (Local PCE) 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Computed Time: Wed Feb 27 05:09:36 UTC 2019 (00:05:48 ago)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Metric type: TE, Accumulated Metric 12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 SID[0]: </a:t>
            </a:r>
            <a:r>
              <a:rPr lang="en-US" sz="1200" b="1" dirty="0" err="1"/>
              <a:t>Adj</a:t>
            </a:r>
            <a:r>
              <a:rPr lang="en-US" sz="1200" b="1" dirty="0"/>
              <a:t>, Label 80020, Address: local 10.1.5.5 remote 10.1.5.1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 SID[1]: </a:t>
            </a:r>
            <a:r>
              <a:rPr lang="en-US" sz="1200" b="1" dirty="0" err="1"/>
              <a:t>Adj</a:t>
            </a:r>
            <a:r>
              <a:rPr lang="en-US" sz="1200" b="1" dirty="0"/>
              <a:t>, Label 80012, Address: local 10.1.2.1 remote 10.1.2.2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 SID[2]: Node, Label 16004, Address 1.1.1.4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Recorded path: 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None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Disjoint Group Information: </a:t>
            </a:r>
          </a:p>
          <a:p>
            <a:pPr marL="76110" indent="0">
              <a:spcBef>
                <a:spcPts val="0"/>
              </a:spcBef>
              <a:buNone/>
            </a:pPr>
            <a:r>
              <a:rPr lang="en-US" sz="1200" b="1" dirty="0"/>
              <a:t>     None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6C168-1DE2-4805-8602-73444E97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PCE 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4FE66-4243-4936-B896-2423F5D3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67" y="3902298"/>
            <a:ext cx="5457979" cy="2424075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1985C14-9F48-42EA-A9AB-40A0E6FC13E8}"/>
              </a:ext>
            </a:extLst>
          </p:cNvPr>
          <p:cNvSpPr txBox="1">
            <a:spLocks/>
          </p:cNvSpPr>
          <p:nvPr/>
        </p:nvSpPr>
        <p:spPr>
          <a:xfrm>
            <a:off x="590486" y="1416473"/>
            <a:ext cx="5556860" cy="576615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224" indent="-298114" algn="l" defTabSz="908655" rtl="0" eaLnBrk="1" fontAlgn="base" hangingPunct="1">
              <a:lnSpc>
                <a:spcPct val="95000"/>
              </a:lnSpc>
              <a:spcBef>
                <a:spcPts val="1479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/>
              <a:buChar char="•"/>
              <a:defRPr lang="en-US" sz="2664" b="0" i="0" kern="1200">
                <a:solidFill>
                  <a:schemeClr val="tx2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676567" indent="-287541" algn="l" defTabSz="908655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/>
              <a:buChar char="•"/>
              <a:defRPr lang="en-US" sz="2397" b="0" i="0" kern="1200">
                <a:solidFill>
                  <a:schemeClr val="tx2"/>
                </a:solidFill>
                <a:latin typeface="+mn-lt"/>
                <a:ea typeface="ＭＳ Ｐゴシック" charset="0"/>
                <a:cs typeface="CiscoSans ExtraLight"/>
              </a:defRPr>
            </a:lvl2pPr>
            <a:lvl3pPr marL="995822" indent="-228342" algn="l" defTabSz="908655" rtl="0" eaLnBrk="1" fontAlgn="base" hangingPunct="1">
              <a:lnSpc>
                <a:spcPct val="95000"/>
              </a:lnSpc>
              <a:spcBef>
                <a:spcPts val="832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/>
              <a:buChar char="•"/>
              <a:defRPr lang="en-US" sz="2132" b="0" i="0" kern="1200">
                <a:solidFill>
                  <a:schemeClr val="tx2"/>
                </a:solidFill>
                <a:latin typeface="+mn-lt"/>
                <a:ea typeface="ＭＳ Ｐゴシック" charset="0"/>
                <a:cs typeface="CiscoSans ExtraLight"/>
              </a:defRPr>
            </a:lvl3pPr>
            <a:lvl4pPr marL="1213590" indent="-228342" algn="l" defTabSz="908655" rtl="0" eaLnBrk="1" fontAlgn="base" hangingPunct="1">
              <a:lnSpc>
                <a:spcPct val="95000"/>
              </a:lnSpc>
              <a:spcBef>
                <a:spcPts val="832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/>
              <a:buChar char="•"/>
              <a:defRPr lang="en-US" sz="1865" b="0" i="0" kern="1200">
                <a:solidFill>
                  <a:schemeClr val="tx2"/>
                </a:solidFill>
                <a:latin typeface="+mn-lt"/>
                <a:ea typeface="ＭＳ Ｐゴシック" charset="0"/>
                <a:cs typeface="CiscoSans ExtraLight"/>
              </a:defRPr>
            </a:lvl4pPr>
            <a:lvl5pPr marL="1441932" indent="-224113" algn="l" defTabSz="908655" rtl="0" eaLnBrk="1" fontAlgn="base" hangingPunct="1">
              <a:lnSpc>
                <a:spcPct val="95000"/>
              </a:lnSpc>
              <a:spcBef>
                <a:spcPts val="832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/>
              <a:buChar char="•"/>
              <a:defRPr lang="en-US" sz="1599" b="0" i="0" kern="1200">
                <a:solidFill>
                  <a:schemeClr val="tx2"/>
                </a:solidFill>
                <a:latin typeface="+mn-lt"/>
                <a:ea typeface="ＭＳ Ｐゴシック" charset="0"/>
                <a:cs typeface="CiscoSans ExtraLight"/>
              </a:defRPr>
            </a:lvl5pPr>
            <a:lvl6pPr marL="1147225" indent="-227696" algn="l" defTabSz="910737" rtl="0" eaLnBrk="1" latinLnBrk="0" hangingPunct="1">
              <a:spcBef>
                <a:spcPts val="799"/>
              </a:spcBef>
              <a:buFont typeface="Arial" pitchFamily="34" charset="0"/>
              <a:buChar char="•"/>
              <a:defRPr sz="11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2825" indent="-227665" algn="l" defTabSz="910737" rtl="0" eaLnBrk="1" latinLnBrk="0" hangingPunct="1">
              <a:spcBef>
                <a:spcPts val="799"/>
              </a:spcBef>
              <a:buFont typeface="Arial" pitchFamily="34" charset="0"/>
              <a:buChar char="•"/>
              <a:defRPr sz="1065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7558" indent="0" algn="l" defTabSz="910737" rtl="0" eaLnBrk="1" latinLnBrk="0" hangingPunct="1">
              <a:spcBef>
                <a:spcPct val="20000"/>
              </a:spcBef>
              <a:buFont typeface="Arial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0610" indent="-227696" algn="l" defTabSz="9107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110" indent="0">
              <a:spcBef>
                <a:spcPts val="0"/>
              </a:spcBef>
              <a:buFont typeface="Arial"/>
              <a:buNone/>
            </a:pPr>
            <a:r>
              <a:rPr lang="en-US" sz="2000" dirty="0"/>
              <a:t>@SR PCE</a:t>
            </a:r>
          </a:p>
          <a:p>
            <a:pPr marL="76110" indent="0">
              <a:spcBef>
                <a:spcPts val="0"/>
              </a:spcBef>
              <a:buFont typeface="Arial"/>
              <a:buNone/>
            </a:pPr>
            <a:r>
              <a:rPr lang="en-US" sz="2000" dirty="0"/>
              <a:t>Show </a:t>
            </a:r>
            <a:r>
              <a:rPr lang="en-US" sz="2000" dirty="0" err="1"/>
              <a:t>pce</a:t>
            </a:r>
            <a:r>
              <a:rPr lang="en-US" sz="2000" dirty="0"/>
              <a:t> </a:t>
            </a:r>
            <a:r>
              <a:rPr lang="en-US" sz="2000" dirty="0" err="1"/>
              <a:t>lsp</a:t>
            </a:r>
            <a:r>
              <a:rPr lang="en-US" sz="2000" dirty="0"/>
              <a:t> </a:t>
            </a:r>
          </a:p>
          <a:p>
            <a:pPr marL="76110" indent="0">
              <a:spcBef>
                <a:spcPts val="0"/>
              </a:spcBef>
              <a:buFont typeface="Arial"/>
              <a:buNone/>
            </a:pPr>
            <a:r>
              <a:rPr lang="en-US" sz="2000" dirty="0"/>
              <a:t>Show </a:t>
            </a:r>
            <a:r>
              <a:rPr lang="en-US" sz="2000" dirty="0" err="1"/>
              <a:t>pce</a:t>
            </a:r>
            <a:r>
              <a:rPr lang="en-US" sz="2000" dirty="0"/>
              <a:t> </a:t>
            </a:r>
            <a:r>
              <a:rPr lang="en-US" sz="2000" dirty="0" err="1"/>
              <a:t>lsp</a:t>
            </a:r>
            <a:r>
              <a:rPr lang="en-US" sz="2000" dirty="0"/>
              <a:t> detail</a:t>
            </a:r>
          </a:p>
          <a:p>
            <a:pPr marL="76110" indent="0">
              <a:spcBef>
                <a:spcPts val="0"/>
              </a:spcBef>
              <a:buFont typeface="Arial"/>
              <a:buNone/>
            </a:pPr>
            <a:r>
              <a:rPr lang="en-US" sz="2000" dirty="0"/>
              <a:t>Show </a:t>
            </a:r>
            <a:r>
              <a:rPr lang="en-US" sz="2000" dirty="0" err="1"/>
              <a:t>pce</a:t>
            </a:r>
            <a:r>
              <a:rPr lang="en-US" sz="2000" dirty="0"/>
              <a:t> </a:t>
            </a:r>
            <a:r>
              <a:rPr lang="en-US" sz="2000" dirty="0" err="1"/>
              <a:t>lsp</a:t>
            </a:r>
            <a:r>
              <a:rPr lang="en-US" sz="2000" dirty="0"/>
              <a:t> summary</a:t>
            </a:r>
          </a:p>
        </p:txBody>
      </p:sp>
    </p:spTree>
    <p:extLst>
      <p:ext uri="{BB962C8B-B14F-4D97-AF65-F5344CB8AC3E}">
        <p14:creationId xmlns:p14="http://schemas.microsoft.com/office/powerpoint/2010/main" val="2868552281"/>
      </p:ext>
    </p:extLst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1B1359-A3E7-443B-9EC1-9AAF1D3C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275907"/>
            <a:ext cx="4416343" cy="47454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curl -u </a:t>
            </a:r>
            <a:r>
              <a:rPr lang="en-US" sz="1600" dirty="0" err="1"/>
              <a:t>cisco:cisco</a:t>
            </a:r>
            <a:r>
              <a:rPr lang="en-US" sz="1600" dirty="0"/>
              <a:t> --raw -</a:t>
            </a:r>
            <a:r>
              <a:rPr lang="en-US" sz="1600" dirty="0" err="1"/>
              <a:t>vN</a:t>
            </a:r>
            <a:r>
              <a:rPr lang="en-US" sz="1600" dirty="0"/>
              <a:t> "http://198.18.1.31:8080/</a:t>
            </a:r>
            <a:r>
              <a:rPr lang="en-US" sz="1600" dirty="0" err="1"/>
              <a:t>lsp</a:t>
            </a:r>
            <a:r>
              <a:rPr lang="en-US" sz="1600" dirty="0"/>
              <a:t>/create/simple?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peer=1.1.1.4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&amp;name=rest_4_5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&amp;type=</a:t>
            </a:r>
            <a:r>
              <a:rPr lang="en-US" sz="1600" dirty="0" err="1"/>
              <a:t>sr&amp;source</a:t>
            </a:r>
            <a:r>
              <a:rPr lang="en-US" sz="1600" dirty="0"/>
              <a:t>=1.1.1.4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&amp;destination=1.1.1.5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&amp;color=5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&amp;metric-</a:t>
            </a:r>
            <a:r>
              <a:rPr lang="en-US" sz="1600" dirty="0" err="1"/>
              <a:t>te</a:t>
            </a:r>
            <a:r>
              <a:rPr lang="en-US" sz="1600" dirty="0"/>
              <a:t>=10“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BCA4B3-C59C-4402-8CE2-BAC0482D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Lab1b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22CEA-6F46-4D94-8FAB-D75A91FF6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151" y="598625"/>
            <a:ext cx="6455045" cy="3924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B13EBD-2D7C-4B93-AEAD-E3EAF87F7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95" y="4863941"/>
            <a:ext cx="5422605" cy="1059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CC5C7-AE96-4A7F-8699-A48B3144C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026" y="4861807"/>
            <a:ext cx="5326810" cy="10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19847"/>
      </p:ext>
    </p:extLst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1B1359-A3E7-443B-9EC1-9AAF1D3C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1" y="1275907"/>
            <a:ext cx="5203152" cy="474542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curl -u </a:t>
            </a:r>
            <a:r>
              <a:rPr lang="en-US" sz="1600" dirty="0" err="1"/>
              <a:t>cisco:cisco</a:t>
            </a:r>
            <a:r>
              <a:rPr lang="en-US" sz="1600" dirty="0"/>
              <a:t> --raw -</a:t>
            </a:r>
            <a:r>
              <a:rPr lang="en-US" sz="1600" dirty="0" err="1"/>
              <a:t>vN</a:t>
            </a:r>
            <a:r>
              <a:rPr lang="en-US" sz="1600" dirty="0"/>
              <a:t> "http://198.18.1.31:8080/</a:t>
            </a:r>
            <a:r>
              <a:rPr lang="en-US" sz="1600" dirty="0" err="1"/>
              <a:t>lsp</a:t>
            </a:r>
            <a:r>
              <a:rPr lang="en-US" sz="1600" dirty="0"/>
              <a:t>/update/simple?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peer=1.1.1.4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&amp;name=rest_4_5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&amp;type=</a:t>
            </a:r>
            <a:r>
              <a:rPr lang="en-US" sz="1600" dirty="0" err="1"/>
              <a:t>sr&amp;source</a:t>
            </a:r>
            <a:r>
              <a:rPr lang="en-US" sz="1600" dirty="0"/>
              <a:t>=1.1.1.4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&amp;destination=1.1.1.5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&amp;color=5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&amp;hop1-node-sid=16002&amp;hop1-ip-local=1.1.1.2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&amp;hop2-node-sid=16003&amp;hop2-ip-local=1.1.1.3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&amp;hop3-node-sid=16007&amp;hop3-ip-local=1.1.1.7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&amp;hop4-node-sid=16005&amp;hop4-ip-local=1.1.1.5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&amp;metric-</a:t>
            </a:r>
            <a:r>
              <a:rPr lang="en-US" sz="1600" dirty="0" err="1"/>
              <a:t>te</a:t>
            </a:r>
            <a:r>
              <a:rPr lang="en-US" sz="1600" dirty="0"/>
              <a:t>=10“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BCA4B3-C59C-4402-8CE2-BAC0482D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6DEF7-9BB2-4723-983C-47E34240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40" y="369727"/>
            <a:ext cx="6320078" cy="4022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E74D3-CE54-4377-9503-93D75BD9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50" y="4603521"/>
            <a:ext cx="8064592" cy="17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80594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A072E-C0B6-4A63-87AF-56FBB8F50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D2F30B-A5F3-4316-BC8F-8243DF4E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B865E-BFD4-47E8-B6EC-1EBEBC29B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538"/>
            <a:ext cx="12192000" cy="62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57689"/>
      </p:ext>
    </p:extLst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91" y="-532336"/>
            <a:ext cx="7363580" cy="55226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23455" y="4720968"/>
            <a:ext cx="10804037" cy="1200677"/>
          </a:xfrm>
        </p:spPr>
        <p:txBody>
          <a:bodyPr/>
          <a:lstStyle/>
          <a:p>
            <a:pPr>
              <a:defRPr/>
            </a:pPr>
            <a:r>
              <a:rPr lang="en-US" sz="3733" kern="0" dirty="0">
                <a:latin typeface="CiscoSansTT Thin" charset="0"/>
                <a:cs typeface="CiscoSansTT Thin" charset="0"/>
              </a:rPr>
              <a:t>18.Network Slicing Automation</a:t>
            </a:r>
            <a:br>
              <a:rPr lang="en-US" sz="3733" kern="0" dirty="0">
                <a:latin typeface="CiscoSansTT Thin" charset="0"/>
                <a:cs typeface="CiscoSansTT Thin" charset="0"/>
              </a:rPr>
            </a:br>
            <a:r>
              <a:rPr lang="en-US" sz="3733" kern="0" dirty="0">
                <a:latin typeface="CiscoSansTT Thin" charset="0"/>
                <a:cs typeface="CiscoSansTT Thin" charset="0"/>
              </a:rPr>
              <a:t>SR On-Demand-</a:t>
            </a:r>
            <a:r>
              <a:rPr lang="en-US" sz="3733" kern="0" dirty="0" err="1">
                <a:latin typeface="CiscoSansTT Thin" charset="0"/>
                <a:cs typeface="CiscoSansTT Thin" charset="0"/>
              </a:rPr>
              <a:t>NextHop</a:t>
            </a:r>
            <a:r>
              <a:rPr lang="en-US" sz="3733" kern="0" dirty="0">
                <a:latin typeface="CiscoSansTT Thin" charset="0"/>
                <a:cs typeface="CiscoSansTT Thin" charset="0"/>
              </a:rPr>
              <a:t> + XTC + NSO</a:t>
            </a:r>
            <a:endParaRPr sz="2667" dirty="0">
              <a:latin typeface="CiscoSansTT Thin" charset="0"/>
              <a:ea typeface="CiscoSansTT Thin" charset="0"/>
              <a:cs typeface="CiscoSansTT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480302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216572" y="87150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99" tIns="60949" rIns="121899" bIns="60949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2261">
              <a:defRPr/>
            </a:pPr>
            <a:r>
              <a:rPr lang="en-US" sz="3200" dirty="0">
                <a:solidFill>
                  <a:srgbClr val="005073"/>
                </a:solidFill>
                <a:latin typeface="CiscoSansTT ExtraLight"/>
              </a:rPr>
              <a:t>Demo – Why ?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616401" y="1209749"/>
            <a:ext cx="11036459" cy="4911651"/>
          </a:xfrm>
          <a:prstGeom prst="rect">
            <a:avLst/>
          </a:prstGeom>
        </p:spPr>
        <p:txBody>
          <a:bodyPr/>
          <a:lstStyle>
            <a:lvl1pPr marL="169195" indent="-169195" algn="l" defTabSz="681508" rtl="0" eaLnBrk="1" fontAlgn="base" hangingPunct="1">
              <a:lnSpc>
                <a:spcPct val="95000"/>
              </a:lnSpc>
              <a:spcBef>
                <a:spcPts val="1074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499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7352" indent="-215045" algn="l" defTabSz="681508" rtl="0" eaLnBrk="1" fontAlgn="base" hangingPunct="1">
              <a:lnSpc>
                <a:spcPct val="95000"/>
              </a:lnSpc>
              <a:spcBef>
                <a:spcPts val="599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399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0092" indent="-169195" algn="l" defTabSz="681508" rtl="0" eaLnBrk="1" fontAlgn="base" hangingPunct="1">
              <a:lnSpc>
                <a:spcPct val="95000"/>
              </a:lnSpc>
              <a:spcBef>
                <a:spcPts val="624"/>
              </a:spcBef>
              <a:spcAft>
                <a:spcPct val="0"/>
              </a:spcAft>
              <a:buFont typeface="Arial" charset="0"/>
              <a:buChar char="•"/>
              <a:defRPr lang="en-US" sz="1199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1247" indent="-169195" algn="l" defTabSz="681508" rtl="0" eaLnBrk="1" fontAlgn="base" hangingPunct="1">
              <a:lnSpc>
                <a:spcPct val="95000"/>
              </a:lnSpc>
              <a:spcBef>
                <a:spcPts val="624"/>
              </a:spcBef>
              <a:spcAft>
                <a:spcPct val="0"/>
              </a:spcAft>
              <a:buFont typeface="Arial" charset="0"/>
              <a:buChar char="•"/>
              <a:defRPr lang="en-US" sz="1099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2399" indent="-169195" algn="l" defTabSz="681508" rtl="0" eaLnBrk="1" fontAlgn="base" hangingPunct="1">
              <a:lnSpc>
                <a:spcPct val="95000"/>
              </a:lnSpc>
              <a:spcBef>
                <a:spcPts val="624"/>
              </a:spcBef>
              <a:spcAft>
                <a:spcPct val="0"/>
              </a:spcAft>
              <a:buFont typeface="Arial" charset="0"/>
              <a:buChar char="•"/>
              <a:defRPr lang="en-US" sz="1099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0440" indent="-170776" algn="l" defTabSz="683070" rtl="0" eaLnBrk="1" latinLnBrk="0" hangingPunct="1">
              <a:spcBef>
                <a:spcPts val="599"/>
              </a:spcBef>
              <a:buFont typeface="Arial" pitchFamily="34" charset="0"/>
              <a:buChar char="•"/>
              <a:defRPr sz="8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142" indent="-170753" algn="l" defTabSz="683070" rtl="0" eaLnBrk="1" latinLnBrk="0" hangingPunct="1">
              <a:spcBef>
                <a:spcPts val="599"/>
              </a:spcBef>
              <a:buFont typeface="Arial" pitchFamily="34" charset="0"/>
              <a:buChar char="•"/>
              <a:defRPr sz="7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0728" indent="0" algn="l" defTabSz="683070" rtl="0" eaLnBrk="1" latinLnBrk="0" hangingPunct="1">
              <a:spcBef>
                <a:spcPct val="20000"/>
              </a:spcBef>
              <a:buFont typeface="Arial" pitchFamily="34" charset="0"/>
              <a:buNone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030" indent="-170776" algn="l" defTabSz="6830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588" indent="-225588" defTabSz="908655">
              <a:spcBef>
                <a:spcPts val="1432"/>
              </a:spcBef>
              <a:buClr>
                <a:srgbClr val="2968AF"/>
              </a:buClr>
              <a:defRPr/>
            </a:pPr>
            <a:r>
              <a:rPr lang="en-US" sz="3200" dirty="0">
                <a:solidFill>
                  <a:srgbClr val="676767"/>
                </a:solidFill>
                <a:latin typeface="Arial"/>
              </a:rPr>
              <a:t>Can a Telco create </a:t>
            </a:r>
            <a:r>
              <a:rPr lang="en-US" sz="3200" dirty="0">
                <a:solidFill>
                  <a:srgbClr val="FF0000"/>
                </a:solidFill>
                <a:latin typeface="Arial"/>
              </a:rPr>
              <a:t>Network Slices mapping to specific transport SLA</a:t>
            </a:r>
            <a:r>
              <a:rPr lang="en-US" sz="3200" dirty="0">
                <a:solidFill>
                  <a:srgbClr val="676767"/>
                </a:solidFill>
                <a:latin typeface="Arial"/>
              </a:rPr>
              <a:t> requirements/intent ?</a:t>
            </a:r>
          </a:p>
          <a:p>
            <a:pPr marL="476457" lvl="1" indent="-286719" defTabSz="908655">
              <a:spcBef>
                <a:spcPts val="799"/>
              </a:spcBef>
              <a:buClr>
                <a:srgbClr val="2968AF"/>
              </a:buClr>
              <a:defRPr/>
            </a:pPr>
            <a:r>
              <a:rPr lang="en-US" sz="2667" dirty="0">
                <a:solidFill>
                  <a:srgbClr val="676767"/>
                </a:solidFill>
                <a:latin typeface="Arial"/>
              </a:rPr>
              <a:t>Including </a:t>
            </a:r>
            <a:r>
              <a:rPr lang="en-US" sz="2667" dirty="0">
                <a:solidFill>
                  <a:srgbClr val="FF0000"/>
                </a:solidFill>
                <a:latin typeface="Arial"/>
              </a:rPr>
              <a:t>network bandwidth</a:t>
            </a:r>
          </a:p>
          <a:p>
            <a:pPr marL="476457" lvl="1" indent="-286719" defTabSz="908655">
              <a:spcBef>
                <a:spcPts val="799"/>
              </a:spcBef>
              <a:buClr>
                <a:srgbClr val="2968AF"/>
              </a:buClr>
              <a:defRPr/>
            </a:pPr>
            <a:r>
              <a:rPr lang="en-US" sz="2667" dirty="0">
                <a:solidFill>
                  <a:srgbClr val="676767"/>
                </a:solidFill>
                <a:latin typeface="Arial"/>
              </a:rPr>
              <a:t>Including </a:t>
            </a:r>
            <a:r>
              <a:rPr lang="en-US" sz="2667" dirty="0">
                <a:solidFill>
                  <a:srgbClr val="FF0000"/>
                </a:solidFill>
                <a:latin typeface="Arial"/>
              </a:rPr>
              <a:t>network delay </a:t>
            </a:r>
          </a:p>
          <a:p>
            <a:pPr marL="476457" lvl="1" indent="-286719" defTabSz="908655">
              <a:spcBef>
                <a:spcPts val="799"/>
              </a:spcBef>
              <a:buClr>
                <a:srgbClr val="2968AF"/>
              </a:buClr>
              <a:defRPr/>
            </a:pPr>
            <a:r>
              <a:rPr lang="en-US" sz="2667" dirty="0">
                <a:solidFill>
                  <a:srgbClr val="676767"/>
                </a:solidFill>
                <a:latin typeface="Arial"/>
              </a:rPr>
              <a:t>Including </a:t>
            </a:r>
            <a:r>
              <a:rPr lang="en-US" sz="2667" dirty="0">
                <a:solidFill>
                  <a:srgbClr val="FF0000"/>
                </a:solidFill>
                <a:latin typeface="Arial"/>
              </a:rPr>
              <a:t>path </a:t>
            </a:r>
            <a:r>
              <a:rPr lang="en-US" sz="2667" dirty="0" err="1">
                <a:solidFill>
                  <a:srgbClr val="FF0000"/>
                </a:solidFill>
                <a:latin typeface="Arial"/>
              </a:rPr>
              <a:t>disjointness</a:t>
            </a:r>
            <a:endParaRPr lang="en-US" sz="2667" dirty="0">
              <a:solidFill>
                <a:srgbClr val="FF0000"/>
              </a:solidFill>
              <a:latin typeface="Arial"/>
            </a:endParaRPr>
          </a:p>
          <a:p>
            <a:pPr marL="225588" indent="-225588" defTabSz="908655">
              <a:spcBef>
                <a:spcPts val="1432"/>
              </a:spcBef>
              <a:buClr>
                <a:srgbClr val="2968AF"/>
              </a:buClr>
              <a:defRPr/>
            </a:pPr>
            <a:r>
              <a:rPr lang="en-US" sz="3200" dirty="0">
                <a:solidFill>
                  <a:srgbClr val="676767"/>
                </a:solidFill>
                <a:latin typeface="Arial"/>
              </a:rPr>
              <a:t>Can </a:t>
            </a:r>
            <a:r>
              <a:rPr lang="en-US" sz="3200" dirty="0">
                <a:solidFill>
                  <a:srgbClr val="FF0000"/>
                </a:solidFill>
                <a:latin typeface="Arial"/>
              </a:rPr>
              <a:t>Traffic Engineered (TE) path be created On-Demand </a:t>
            </a:r>
            <a:r>
              <a:rPr lang="en-US" sz="3200" dirty="0">
                <a:solidFill>
                  <a:srgbClr val="676767"/>
                </a:solidFill>
                <a:latin typeface="Arial"/>
              </a:rPr>
              <a:t>from anywhere to anywhere in a given network slice ?</a:t>
            </a:r>
          </a:p>
          <a:p>
            <a:pPr marL="225588" indent="-225588" defTabSz="908655">
              <a:spcBef>
                <a:spcPts val="1432"/>
              </a:spcBef>
              <a:buClr>
                <a:srgbClr val="2968AF"/>
              </a:buClr>
              <a:defRPr/>
            </a:pPr>
            <a:r>
              <a:rPr lang="en-US" sz="3200" dirty="0">
                <a:solidFill>
                  <a:srgbClr val="676767"/>
                </a:solidFill>
                <a:latin typeface="Arial"/>
              </a:rPr>
              <a:t>Can </a:t>
            </a:r>
            <a:r>
              <a:rPr lang="en-US" sz="3200" dirty="0">
                <a:solidFill>
                  <a:srgbClr val="FF0000"/>
                </a:solidFill>
                <a:latin typeface="Arial"/>
              </a:rPr>
              <a:t>Traffic be Automatically Steered </a:t>
            </a:r>
            <a:r>
              <a:rPr lang="en-US" sz="3200" dirty="0">
                <a:solidFill>
                  <a:srgbClr val="676767"/>
                </a:solidFill>
                <a:latin typeface="Arial"/>
              </a:rPr>
              <a:t>onto these On-Demand TE paths ?</a:t>
            </a:r>
          </a:p>
        </p:txBody>
      </p:sp>
    </p:spTree>
    <p:extLst>
      <p:ext uri="{BB962C8B-B14F-4D97-AF65-F5344CB8AC3E}">
        <p14:creationId xmlns:p14="http://schemas.microsoft.com/office/powerpoint/2010/main" val="266019949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Cisco Blue Theme 2014 Template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Blue theme 2016 16x9">
  <a:themeElements>
    <a:clrScheme name="Blue Theme 2016 Updated">
      <a:dk1>
        <a:srgbClr val="39393B"/>
      </a:dk1>
      <a:lt1>
        <a:srgbClr val="FFFFFF"/>
      </a:lt1>
      <a:dk2>
        <a:srgbClr val="555558"/>
      </a:dk2>
      <a:lt2>
        <a:srgbClr val="049CD4"/>
      </a:lt2>
      <a:accent1>
        <a:srgbClr val="014093"/>
      </a:accent1>
      <a:accent2>
        <a:srgbClr val="0498D1"/>
      </a:accent2>
      <a:accent3>
        <a:srgbClr val="CACCD2"/>
      </a:accent3>
      <a:accent4>
        <a:srgbClr val="ABC333"/>
      </a:accent4>
      <a:accent5>
        <a:srgbClr val="64BAE2"/>
      </a:accent5>
      <a:accent6>
        <a:srgbClr val="0B6B75"/>
      </a:accent6>
      <a:hlink>
        <a:srgbClr val="049BD3"/>
      </a:hlink>
      <a:folHlink>
        <a:srgbClr val="01449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0F569075-2051-AB4F-9497-4C8739293526}" vid="{F170A413-6246-B446-8A24-878B4A4BD227}"/>
    </a:ext>
  </a:extLst>
</a:theme>
</file>

<file path=ppt/theme/theme3.xml><?xml version="1.0" encoding="utf-8"?>
<a:theme xmlns:a="http://schemas.openxmlformats.org/drawingml/2006/main" name="1_Cisco Blue Theme 2014 Template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5_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8_16x9_Corporate template_default.pptx" id="{3E8BA8F0-006E-49F4-AA24-535E7EC0AFAE}" vid="{D1F5A12A-9BEB-42C6-86BC-C6B10DEA621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21624</TotalTime>
  <Words>6573</Words>
  <Application>Microsoft Office PowerPoint</Application>
  <PresentationFormat>Widescreen</PresentationFormat>
  <Paragraphs>2513</Paragraphs>
  <Slides>129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129</vt:i4>
      </vt:variant>
    </vt:vector>
  </HeadingPairs>
  <TitlesOfParts>
    <vt:vector size="147" baseType="lpstr">
      <vt:lpstr>ＭＳ Ｐゴシック</vt:lpstr>
      <vt:lpstr>Arial</vt:lpstr>
      <vt:lpstr>Broadway</vt:lpstr>
      <vt:lpstr>Calibri</vt:lpstr>
      <vt:lpstr>Calibri Regular</vt:lpstr>
      <vt:lpstr>Ciscolight</vt:lpstr>
      <vt:lpstr>CiscoSans</vt:lpstr>
      <vt:lpstr>CiscoSans ExtraLight</vt:lpstr>
      <vt:lpstr>CiscoSans Thin</vt:lpstr>
      <vt:lpstr>CiscoSansTT ExtraLight</vt:lpstr>
      <vt:lpstr>CiscoSansTT Thin</vt:lpstr>
      <vt:lpstr>Tipo de letra del sistema Fina</vt:lpstr>
      <vt:lpstr>Verdana</vt:lpstr>
      <vt:lpstr>Wingdings</vt:lpstr>
      <vt:lpstr>Cisco Blue Theme 2014 Template 16x9</vt:lpstr>
      <vt:lpstr>1_Blue theme 2016 16x9</vt:lpstr>
      <vt:lpstr>1_Cisco Blue Theme 2014 Template 16x9</vt:lpstr>
      <vt:lpstr>5_Blue theme 2015 16x9</vt:lpstr>
      <vt:lpstr>Segment Routing  Bootcamp Lab </vt:lpstr>
      <vt:lpstr>Prerequisite</vt:lpstr>
      <vt:lpstr>PowerPoint Presentation</vt:lpstr>
      <vt:lpstr>0. Understanding SR Lab Topology     Segment Routing (simplicity)     Prefix SID     Adjacency SID     TI-LFA (auto FRR – protection)     SR ECMP (auto load balance) </vt:lpstr>
      <vt:lpstr>PowerPoint Presentation</vt:lpstr>
      <vt:lpstr>PowerPoint Presentation</vt:lpstr>
      <vt:lpstr>Lab Access Credential</vt:lpstr>
      <vt:lpstr>SR Predefined Configuration</vt:lpstr>
      <vt:lpstr>SR ECMP</vt:lpstr>
      <vt:lpstr>PowerPoint Presentation</vt:lpstr>
      <vt:lpstr>PowerPoint Presentation</vt:lpstr>
      <vt:lpstr>1. Build VPNv4 on SR Lab     vrf red     vrf blue     SR ECMP </vt:lpstr>
      <vt:lpstr>PowerPoint Presentation</vt:lpstr>
      <vt:lpstr>VPNv4 vrf red blue</vt:lpstr>
      <vt:lpstr>2. Build SR Domain + LDP-RSVP Domain     Use Case P - PE      </vt:lpstr>
      <vt:lpstr>PowerPoint Presentation</vt:lpstr>
      <vt:lpstr>Enable LDP_RSVP @1,2,3,4,7 Disable SR @2,3,4</vt:lpstr>
      <vt:lpstr>3. Build SR Mapping Server     Interworking SR + LDP      </vt:lpstr>
      <vt:lpstr>PowerPoint Presentation</vt:lpstr>
      <vt:lpstr>Enable SR Mapping Server @1,8</vt:lpstr>
      <vt:lpstr>PowerPoint Presentation</vt:lpstr>
      <vt:lpstr>PowerPoint Presentation</vt:lpstr>
      <vt:lpstr>4. Interworking SR + RSVP_TE     Interworking SRTE + RSVP_TE      </vt:lpstr>
      <vt:lpstr>PowerPoint Presentation</vt:lpstr>
      <vt:lpstr>Setup SR ECMP + RSVP_TE</vt:lpstr>
      <vt:lpstr>PowerPoint Presentation</vt:lpstr>
      <vt:lpstr>Setup RSVP_TE + SR ECMP </vt:lpstr>
      <vt:lpstr>PowerPoint Presentation</vt:lpstr>
      <vt:lpstr>Binding SID for RSVP-TE Tunnel</vt:lpstr>
      <vt:lpstr>Setup SR Policy + RSVP_TE </vt:lpstr>
      <vt:lpstr>5. LDP to SR Migration      </vt:lpstr>
      <vt:lpstr>LDP to SR Migration</vt:lpstr>
      <vt:lpstr>6. Microloop Avoidance Segment Routing      </vt:lpstr>
      <vt:lpstr>Enable Microloop Avoidance</vt:lpstr>
      <vt:lpstr>7. VPNv4 SR ECMP + Link Failure      </vt:lpstr>
      <vt:lpstr>VPNv4 SR ECMP + Normal Link</vt:lpstr>
      <vt:lpstr>VPNv4 SR ECMP + Link Failure</vt:lpstr>
      <vt:lpstr>VPNv4 SR ECMP + Link Failure</vt:lpstr>
      <vt:lpstr>PowerPoint Presentation</vt:lpstr>
      <vt:lpstr>8. SR Policy     VPNv4 Automated Steering     (dynamic te metric, link failure, delay increase)      </vt:lpstr>
      <vt:lpstr>VPNv4 SR Policy Automated Steering color + end-point</vt:lpstr>
      <vt:lpstr>VPNv4 SR Policy Automated Steering dynamic te metric</vt:lpstr>
      <vt:lpstr>VPNv4 SR Policy Automated Steering link failure</vt:lpstr>
      <vt:lpstr>VPNv4 SR Policy Automated Steering delay increase</vt:lpstr>
      <vt:lpstr>VPNv4 SR Policy Automated Steering</vt:lpstr>
      <vt:lpstr>9. SR Policy     VPNv4 Automated Steering     (constraint affinity)      </vt:lpstr>
      <vt:lpstr>VPNv4 SR Policy Automated Steering exclude green</vt:lpstr>
      <vt:lpstr>VPNv4 SR Policy Automated Steering - Affinity</vt:lpstr>
      <vt:lpstr>10. SR Policy     VPNv4 Automated Steering     (weighted ecmp – unequal load balance)      </vt:lpstr>
      <vt:lpstr>VPNv4 SR Policy Automated Steering wecmp – unequal load balance</vt:lpstr>
      <vt:lpstr>VPNv4 SR Policy Automated Steering - wecmp</vt:lpstr>
      <vt:lpstr>11. Use Case Seamless MPLS       Multi-IGP Domain - OSPF     </vt:lpstr>
      <vt:lpstr>PowerPoint Presentation</vt:lpstr>
      <vt:lpstr>PowerPoint Presentation</vt:lpstr>
      <vt:lpstr>Multi-IGP Domain OSPF</vt:lpstr>
      <vt:lpstr>12. Use Case Seamless MPLS       Multi-IGP Domain – OSPF       (SR + BGP LU + BGP Prefix SID)     </vt:lpstr>
      <vt:lpstr>PowerPoint Presentation</vt:lpstr>
      <vt:lpstr>Multi-IGP Domain OSPF (SR + BGP LU + BGP Prefix SID)</vt:lpstr>
      <vt:lpstr>13. Use Case Seamless MPLS       Multi-IGP Domain – OSPF       (SR Policy Explicit + WITH BGP LU)     </vt:lpstr>
      <vt:lpstr>PowerPoint Presentation</vt:lpstr>
      <vt:lpstr>Multi-IGP Domain OSPF (SR Policy Explicit + WITH BGP LU)</vt:lpstr>
      <vt:lpstr>14. Use Case Seamless MPLS       Multi-IGP Domain – OSPF       (SR Policy Explicit + WITHOUT BGP LU)     </vt:lpstr>
      <vt:lpstr>PowerPoint Presentation</vt:lpstr>
      <vt:lpstr>Multi-IGP Domain OSPF (SR Policy Explicit + WITHOUT BGP LU)</vt:lpstr>
      <vt:lpstr>15. Use Case Seamless MPLS       Multi-IGP Domain – OSPF       (SR Policy Explicit + Binding SID) </vt:lpstr>
      <vt:lpstr>PowerPoint Presentation</vt:lpstr>
      <vt:lpstr>Multi-IGP Domain OSPF (SR Policy Explicit + Binding SID)</vt:lpstr>
      <vt:lpstr>PowerPoint Presentation</vt:lpstr>
      <vt:lpstr>Multi-IGP Domain OSPF (SR Policy Explicit + Binding SID)</vt:lpstr>
      <vt:lpstr>PowerPoint Presentation</vt:lpstr>
      <vt:lpstr>Multi-IGP Domain OSPF (SR Policy Explicit + Binding SID)</vt:lpstr>
      <vt:lpstr>Clear SR Policy </vt:lpstr>
      <vt:lpstr>Clear SR Policy</vt:lpstr>
      <vt:lpstr>16. SR ODN On-Demand NextHop  + SR PCE </vt:lpstr>
      <vt:lpstr>SR ODN + SR PCE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Clear SR Policy </vt:lpstr>
      <vt:lpstr>Clear SR Policy</vt:lpstr>
      <vt:lpstr>17. Segment Routing PCE REST API </vt:lpstr>
      <vt:lpstr>SR PCE REST</vt:lpstr>
      <vt:lpstr>SR PCE REST client – curl &amp; browser</vt:lpstr>
      <vt:lpstr>SR PCE REST client - postman</vt:lpstr>
      <vt:lpstr>SR PCE REST create_lsp parameter -1</vt:lpstr>
      <vt:lpstr>SR PCE REST create_lsp parameter -2</vt:lpstr>
      <vt:lpstr>SR PCE REST update_lsp parameter</vt:lpstr>
      <vt:lpstr>SR PCE REST delete_lsp parameter</vt:lpstr>
      <vt:lpstr>Sample Lab</vt:lpstr>
      <vt:lpstr>Lab1a</vt:lpstr>
      <vt:lpstr>Lab1</vt:lpstr>
      <vt:lpstr>SR PCE Verification</vt:lpstr>
      <vt:lpstr>Lab1b</vt:lpstr>
      <vt:lpstr>Lab2</vt:lpstr>
      <vt:lpstr>Lab3</vt:lpstr>
      <vt:lpstr>18.Network Slicing Automation SR On-Demand-NextHop + XTC + NSO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 Network Slicing Automation for Transport SLA Intent  SR On-Demand-NextHop + XTC + NSO</dc:title>
  <dc:creator>Hinwoto Tjun (htjun)</dc:creator>
  <cp:lastModifiedBy>Hinwoto Tjun (htjun)</cp:lastModifiedBy>
  <cp:revision>194</cp:revision>
  <dcterms:created xsi:type="dcterms:W3CDTF">2018-11-20T14:32:47Z</dcterms:created>
  <dcterms:modified xsi:type="dcterms:W3CDTF">2019-03-02T01:38:10Z</dcterms:modified>
</cp:coreProperties>
</file>